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11"/>
  </p:notesMasterIdLst>
  <p:handoutMasterIdLst>
    <p:handoutMasterId r:id="rId12"/>
  </p:handoutMasterIdLst>
  <p:sldIdLst>
    <p:sldId id="460" r:id="rId2"/>
    <p:sldId id="463" r:id="rId3"/>
    <p:sldId id="464" r:id="rId4"/>
    <p:sldId id="461" r:id="rId5"/>
    <p:sldId id="462" r:id="rId6"/>
    <p:sldId id="465" r:id="rId7"/>
    <p:sldId id="454" r:id="rId8"/>
    <p:sldId id="457" r:id="rId9"/>
    <p:sldId id="459" r:id="rId10"/>
  </p:sldIdLst>
  <p:sldSz cx="9906000" cy="6858000" type="A4"/>
  <p:notesSz cx="6797675" cy="9926638"/>
  <p:embeddedFontLst>
    <p:embeddedFont>
      <p:font typeface="Cambria Math" panose="02040503050406030204" pitchFamily="18" charset="0"/>
      <p:regular r:id="rId13"/>
    </p:embeddedFont>
    <p:embeddedFont>
      <p:font typeface="Calibri" panose="020F0502020204030204" pitchFamily="34" charset="0"/>
      <p:regular r:id="rId14"/>
      <p:bold r:id="rId15"/>
      <p:italic r:id="rId16"/>
      <p:boldItalic r:id="rId17"/>
    </p:embeddedFont>
  </p:embeddedFontLst>
  <p:defaultTextStyle>
    <a:defPPr>
      <a:defRPr lang="ru-RU"/>
    </a:defPPr>
    <a:lvl1pPr marL="0" algn="l" defTabSz="892855" rtl="0" eaLnBrk="1" latinLnBrk="0" hangingPunct="1">
      <a:defRPr sz="1700" kern="1200">
        <a:solidFill>
          <a:schemeClr val="tx1"/>
        </a:solidFill>
        <a:latin typeface="+mn-lt"/>
        <a:ea typeface="+mn-ea"/>
        <a:cs typeface="+mn-cs"/>
      </a:defRPr>
    </a:lvl1pPr>
    <a:lvl2pPr marL="446428" algn="l" defTabSz="892855" rtl="0" eaLnBrk="1" latinLnBrk="0" hangingPunct="1">
      <a:defRPr sz="1700" kern="1200">
        <a:solidFill>
          <a:schemeClr val="tx1"/>
        </a:solidFill>
        <a:latin typeface="+mn-lt"/>
        <a:ea typeface="+mn-ea"/>
        <a:cs typeface="+mn-cs"/>
      </a:defRPr>
    </a:lvl2pPr>
    <a:lvl3pPr marL="892855" algn="l" defTabSz="892855" rtl="0" eaLnBrk="1" latinLnBrk="0" hangingPunct="1">
      <a:defRPr sz="1700" kern="1200">
        <a:solidFill>
          <a:schemeClr val="tx1"/>
        </a:solidFill>
        <a:latin typeface="+mn-lt"/>
        <a:ea typeface="+mn-ea"/>
        <a:cs typeface="+mn-cs"/>
      </a:defRPr>
    </a:lvl3pPr>
    <a:lvl4pPr marL="1339282" algn="l" defTabSz="892855" rtl="0" eaLnBrk="1" latinLnBrk="0" hangingPunct="1">
      <a:defRPr sz="1700" kern="1200">
        <a:solidFill>
          <a:schemeClr val="tx1"/>
        </a:solidFill>
        <a:latin typeface="+mn-lt"/>
        <a:ea typeface="+mn-ea"/>
        <a:cs typeface="+mn-cs"/>
      </a:defRPr>
    </a:lvl4pPr>
    <a:lvl5pPr marL="1785710" algn="l" defTabSz="892855" rtl="0" eaLnBrk="1" latinLnBrk="0" hangingPunct="1">
      <a:defRPr sz="1700" kern="1200">
        <a:solidFill>
          <a:schemeClr val="tx1"/>
        </a:solidFill>
        <a:latin typeface="+mn-lt"/>
        <a:ea typeface="+mn-ea"/>
        <a:cs typeface="+mn-cs"/>
      </a:defRPr>
    </a:lvl5pPr>
    <a:lvl6pPr marL="2232137" algn="l" defTabSz="892855" rtl="0" eaLnBrk="1" latinLnBrk="0" hangingPunct="1">
      <a:defRPr sz="1700" kern="1200">
        <a:solidFill>
          <a:schemeClr val="tx1"/>
        </a:solidFill>
        <a:latin typeface="+mn-lt"/>
        <a:ea typeface="+mn-ea"/>
        <a:cs typeface="+mn-cs"/>
      </a:defRPr>
    </a:lvl6pPr>
    <a:lvl7pPr marL="2678565" algn="l" defTabSz="892855" rtl="0" eaLnBrk="1" latinLnBrk="0" hangingPunct="1">
      <a:defRPr sz="1700" kern="1200">
        <a:solidFill>
          <a:schemeClr val="tx1"/>
        </a:solidFill>
        <a:latin typeface="+mn-lt"/>
        <a:ea typeface="+mn-ea"/>
        <a:cs typeface="+mn-cs"/>
      </a:defRPr>
    </a:lvl7pPr>
    <a:lvl8pPr marL="3124992" algn="l" defTabSz="892855" rtl="0" eaLnBrk="1" latinLnBrk="0" hangingPunct="1">
      <a:defRPr sz="1700" kern="1200">
        <a:solidFill>
          <a:schemeClr val="tx1"/>
        </a:solidFill>
        <a:latin typeface="+mn-lt"/>
        <a:ea typeface="+mn-ea"/>
        <a:cs typeface="+mn-cs"/>
      </a:defRPr>
    </a:lvl8pPr>
    <a:lvl9pPr marL="3571419" algn="l" defTabSz="892855"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498">
          <p15:clr>
            <a:srgbClr val="A4A3A4"/>
          </p15:clr>
        </p15:guide>
        <p15:guide id="2" pos="5897">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594E"/>
    <a:srgbClr val="D61C35"/>
    <a:srgbClr val="D61D7D"/>
    <a:srgbClr val="ED9A00"/>
    <a:srgbClr val="3498DB"/>
    <a:srgbClr val="22BA59"/>
    <a:srgbClr val="D6DBE2"/>
    <a:srgbClr val="B0B0B0"/>
    <a:srgbClr val="0D75BA"/>
    <a:srgbClr val="1DD6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Темный стиль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99771" autoAdjust="0"/>
  </p:normalViewPr>
  <p:slideViewPr>
    <p:cSldViewPr>
      <p:cViewPr>
        <p:scale>
          <a:sx n="90" d="100"/>
          <a:sy n="90" d="100"/>
        </p:scale>
        <p:origin x="-786" y="318"/>
      </p:cViewPr>
      <p:guideLst>
        <p:guide orient="horz" pos="3498"/>
        <p:guide pos="5897"/>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3" d="100"/>
          <a:sy n="73" d="100"/>
        </p:scale>
        <p:origin x="-3240" y="-114"/>
      </p:cViewPr>
      <p:guideLst>
        <p:guide orient="horz" pos="3127"/>
        <p:guide pos="214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2"/>
            <a:ext cx="2946400" cy="496808"/>
          </a:xfrm>
          <a:prstGeom prst="rect">
            <a:avLst/>
          </a:prstGeom>
        </p:spPr>
        <p:txBody>
          <a:bodyPr vert="horz" lIns="91413" tIns="45707" rIns="91413" bIns="45707" rtlCol="0"/>
          <a:lstStyle>
            <a:lvl1pPr algn="l">
              <a:defRPr sz="1200"/>
            </a:lvl1pPr>
          </a:lstStyle>
          <a:p>
            <a:endParaRPr lang="ru-RU"/>
          </a:p>
        </p:txBody>
      </p:sp>
      <p:sp>
        <p:nvSpPr>
          <p:cNvPr id="3" name="Дата 2"/>
          <p:cNvSpPr>
            <a:spLocks noGrp="1"/>
          </p:cNvSpPr>
          <p:nvPr>
            <p:ph type="dt" sz="quarter" idx="1"/>
          </p:nvPr>
        </p:nvSpPr>
        <p:spPr>
          <a:xfrm>
            <a:off x="3849690" y="2"/>
            <a:ext cx="2946400" cy="496808"/>
          </a:xfrm>
          <a:prstGeom prst="rect">
            <a:avLst/>
          </a:prstGeom>
        </p:spPr>
        <p:txBody>
          <a:bodyPr vert="horz" lIns="91413" tIns="45707" rIns="91413" bIns="45707" rtlCol="0"/>
          <a:lstStyle>
            <a:lvl1pPr algn="r">
              <a:defRPr sz="1200"/>
            </a:lvl1pPr>
          </a:lstStyle>
          <a:p>
            <a:fld id="{C4F69FD8-E527-4224-8775-F42590877C79}" type="datetimeFigureOut">
              <a:rPr lang="ru-RU" smtClean="0"/>
              <a:t>16.02.22</a:t>
            </a:fld>
            <a:endParaRPr lang="ru-RU"/>
          </a:p>
        </p:txBody>
      </p:sp>
      <p:sp>
        <p:nvSpPr>
          <p:cNvPr id="4" name="Нижний колонтитул 3"/>
          <p:cNvSpPr>
            <a:spLocks noGrp="1"/>
          </p:cNvSpPr>
          <p:nvPr>
            <p:ph type="ftr" sz="quarter" idx="2"/>
          </p:nvPr>
        </p:nvSpPr>
        <p:spPr>
          <a:xfrm>
            <a:off x="1" y="9428245"/>
            <a:ext cx="2946400" cy="496808"/>
          </a:xfrm>
          <a:prstGeom prst="rect">
            <a:avLst/>
          </a:prstGeom>
        </p:spPr>
        <p:txBody>
          <a:bodyPr vert="horz" lIns="91413" tIns="45707" rIns="91413" bIns="45707" rtlCol="0" anchor="b"/>
          <a:lstStyle>
            <a:lvl1pPr algn="l">
              <a:defRPr sz="1200"/>
            </a:lvl1pPr>
          </a:lstStyle>
          <a:p>
            <a:endParaRPr lang="ru-RU"/>
          </a:p>
        </p:txBody>
      </p:sp>
      <p:sp>
        <p:nvSpPr>
          <p:cNvPr id="5" name="Номер слайда 4"/>
          <p:cNvSpPr>
            <a:spLocks noGrp="1"/>
          </p:cNvSpPr>
          <p:nvPr>
            <p:ph type="sldNum" sz="quarter" idx="3"/>
          </p:nvPr>
        </p:nvSpPr>
        <p:spPr>
          <a:xfrm>
            <a:off x="3849690" y="9428245"/>
            <a:ext cx="2946400" cy="496808"/>
          </a:xfrm>
          <a:prstGeom prst="rect">
            <a:avLst/>
          </a:prstGeom>
        </p:spPr>
        <p:txBody>
          <a:bodyPr vert="horz" lIns="91413" tIns="45707" rIns="91413" bIns="45707" rtlCol="0" anchor="b"/>
          <a:lstStyle>
            <a:lvl1pPr algn="r">
              <a:defRPr sz="1200"/>
            </a:lvl1pPr>
          </a:lstStyle>
          <a:p>
            <a:fld id="{D4035532-1785-4AE4-B825-8D9233C0A65C}" type="slidenum">
              <a:rPr lang="ru-RU" smtClean="0"/>
              <a:t>‹#›</a:t>
            </a:fld>
            <a:endParaRPr lang="ru-RU"/>
          </a:p>
        </p:txBody>
      </p:sp>
    </p:spTree>
    <p:extLst>
      <p:ext uri="{BB962C8B-B14F-4D97-AF65-F5344CB8AC3E}">
        <p14:creationId xmlns:p14="http://schemas.microsoft.com/office/powerpoint/2010/main" val="35823086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8578443"/>
      </p:ext>
    </p:extLst>
  </p:cSld>
  <p:clrMap bg1="lt1" tx1="dk1" bg2="lt2" tx2="dk2" accent1="accent1" accent2="accent2" accent3="accent3" accent4="accent4" accent5="accent5" accent6="accent6" hlink="hlink" folHlink="folHlink"/>
  <p:hf sldNum="0" hdr="0" ftr="0" dt="0"/>
  <p:notesStyle>
    <a:lvl1pPr marL="0" algn="l" defTabSz="892855" rtl="0" eaLnBrk="1" latinLnBrk="0" hangingPunct="1">
      <a:defRPr sz="1200" kern="1200">
        <a:solidFill>
          <a:schemeClr val="tx1"/>
        </a:solidFill>
        <a:latin typeface="+mn-lt"/>
        <a:ea typeface="+mn-ea"/>
        <a:cs typeface="+mn-cs"/>
      </a:defRPr>
    </a:lvl1pPr>
    <a:lvl2pPr marL="446428" algn="l" defTabSz="892855" rtl="0" eaLnBrk="1" latinLnBrk="0" hangingPunct="1">
      <a:defRPr sz="1200" kern="1200">
        <a:solidFill>
          <a:schemeClr val="tx1"/>
        </a:solidFill>
        <a:latin typeface="+mn-lt"/>
        <a:ea typeface="+mn-ea"/>
        <a:cs typeface="+mn-cs"/>
      </a:defRPr>
    </a:lvl2pPr>
    <a:lvl3pPr marL="892855" algn="l" defTabSz="892855" rtl="0" eaLnBrk="1" latinLnBrk="0" hangingPunct="1">
      <a:defRPr sz="1200" kern="1200">
        <a:solidFill>
          <a:schemeClr val="tx1"/>
        </a:solidFill>
        <a:latin typeface="+mn-lt"/>
        <a:ea typeface="+mn-ea"/>
        <a:cs typeface="+mn-cs"/>
      </a:defRPr>
    </a:lvl3pPr>
    <a:lvl4pPr marL="1339282" algn="l" defTabSz="892855" rtl="0" eaLnBrk="1" latinLnBrk="0" hangingPunct="1">
      <a:defRPr sz="1200" kern="1200">
        <a:solidFill>
          <a:schemeClr val="tx1"/>
        </a:solidFill>
        <a:latin typeface="+mn-lt"/>
        <a:ea typeface="+mn-ea"/>
        <a:cs typeface="+mn-cs"/>
      </a:defRPr>
    </a:lvl4pPr>
    <a:lvl5pPr marL="1785710" algn="l" defTabSz="892855" rtl="0" eaLnBrk="1" latinLnBrk="0" hangingPunct="1">
      <a:defRPr sz="1200" kern="1200">
        <a:solidFill>
          <a:schemeClr val="tx1"/>
        </a:solidFill>
        <a:latin typeface="+mn-lt"/>
        <a:ea typeface="+mn-ea"/>
        <a:cs typeface="+mn-cs"/>
      </a:defRPr>
    </a:lvl5pPr>
    <a:lvl6pPr marL="2232137" algn="l" defTabSz="892855" rtl="0" eaLnBrk="1" latinLnBrk="0" hangingPunct="1">
      <a:defRPr sz="1200" kern="1200">
        <a:solidFill>
          <a:schemeClr val="tx1"/>
        </a:solidFill>
        <a:latin typeface="+mn-lt"/>
        <a:ea typeface="+mn-ea"/>
        <a:cs typeface="+mn-cs"/>
      </a:defRPr>
    </a:lvl6pPr>
    <a:lvl7pPr marL="2678565" algn="l" defTabSz="892855" rtl="0" eaLnBrk="1" latinLnBrk="0" hangingPunct="1">
      <a:defRPr sz="1200" kern="1200">
        <a:solidFill>
          <a:schemeClr val="tx1"/>
        </a:solidFill>
        <a:latin typeface="+mn-lt"/>
        <a:ea typeface="+mn-ea"/>
        <a:cs typeface="+mn-cs"/>
      </a:defRPr>
    </a:lvl7pPr>
    <a:lvl8pPr marL="3124992" algn="l" defTabSz="892855" rtl="0" eaLnBrk="1" latinLnBrk="0" hangingPunct="1">
      <a:defRPr sz="1200" kern="1200">
        <a:solidFill>
          <a:schemeClr val="tx1"/>
        </a:solidFill>
        <a:latin typeface="+mn-lt"/>
        <a:ea typeface="+mn-ea"/>
        <a:cs typeface="+mn-cs"/>
      </a:defRPr>
    </a:lvl8pPr>
    <a:lvl9pPr marL="3571419" algn="l" defTabSz="89285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12788" y="744538"/>
            <a:ext cx="5372100" cy="3721100"/>
          </a:xfrm>
          <a:prstGeom prst="rect">
            <a:avLst/>
          </a:prstGeom>
        </p:spPr>
      </p:sp>
      <p:sp>
        <p:nvSpPr>
          <p:cNvPr id="3" name="Заметки 2"/>
          <p:cNvSpPr>
            <a:spLocks noGrp="1"/>
          </p:cNvSpPr>
          <p:nvPr>
            <p:ph type="body" idx="1"/>
          </p:nvPr>
        </p:nvSpPr>
        <p:spPr>
          <a:xfrm>
            <a:off x="679768" y="4715155"/>
            <a:ext cx="5438140" cy="4466986"/>
          </a:xfrm>
          <a:prstGeom prst="rect">
            <a:avLst/>
          </a:prstGeom>
        </p:spPr>
        <p:txBody>
          <a:bodyPr lIns="91413" tIns="45707" rIns="91413" bIns="45707"/>
          <a:lstStyle/>
          <a:p>
            <a:endParaRPr lang="ru-RU" dirty="0"/>
          </a:p>
        </p:txBody>
      </p:sp>
    </p:spTree>
    <p:extLst>
      <p:ext uri="{BB962C8B-B14F-4D97-AF65-F5344CB8AC3E}">
        <p14:creationId xmlns:p14="http://schemas.microsoft.com/office/powerpoint/2010/main" val="3137734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12788" y="744538"/>
            <a:ext cx="5372100" cy="3721100"/>
          </a:xfrm>
          <a:prstGeom prst="rect">
            <a:avLst/>
          </a:prstGeom>
        </p:spPr>
      </p:sp>
      <p:sp>
        <p:nvSpPr>
          <p:cNvPr id="3" name="Заметки 2"/>
          <p:cNvSpPr>
            <a:spLocks noGrp="1"/>
          </p:cNvSpPr>
          <p:nvPr>
            <p:ph type="body" idx="1"/>
          </p:nvPr>
        </p:nvSpPr>
        <p:spPr>
          <a:xfrm>
            <a:off x="679768" y="4715155"/>
            <a:ext cx="5438140" cy="4466986"/>
          </a:xfrm>
          <a:prstGeom prst="rect">
            <a:avLst/>
          </a:prstGeom>
        </p:spPr>
        <p:txBody>
          <a:bodyPr lIns="91413" tIns="45707" rIns="91413" bIns="45707"/>
          <a:lstStyle/>
          <a:p>
            <a:endParaRPr lang="ru-RU" dirty="0"/>
          </a:p>
        </p:txBody>
      </p:sp>
    </p:spTree>
    <p:extLst>
      <p:ext uri="{BB962C8B-B14F-4D97-AF65-F5344CB8AC3E}">
        <p14:creationId xmlns:p14="http://schemas.microsoft.com/office/powerpoint/2010/main" val="3137734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12788" y="744538"/>
            <a:ext cx="5372100" cy="3721100"/>
          </a:xfrm>
          <a:prstGeom prst="rect">
            <a:avLst/>
          </a:prstGeom>
        </p:spPr>
      </p:sp>
      <p:sp>
        <p:nvSpPr>
          <p:cNvPr id="3" name="Заметки 2"/>
          <p:cNvSpPr>
            <a:spLocks noGrp="1"/>
          </p:cNvSpPr>
          <p:nvPr>
            <p:ph type="body" idx="1"/>
          </p:nvPr>
        </p:nvSpPr>
        <p:spPr>
          <a:xfrm>
            <a:off x="679768" y="4715155"/>
            <a:ext cx="5438140" cy="4466986"/>
          </a:xfrm>
          <a:prstGeom prst="rect">
            <a:avLst/>
          </a:prstGeom>
        </p:spPr>
        <p:txBody>
          <a:bodyPr lIns="91413" tIns="45707" rIns="91413" bIns="45707"/>
          <a:lstStyle/>
          <a:p>
            <a:endParaRPr lang="ru-RU" dirty="0"/>
          </a:p>
        </p:txBody>
      </p:sp>
    </p:spTree>
    <p:extLst>
      <p:ext uri="{BB962C8B-B14F-4D97-AF65-F5344CB8AC3E}">
        <p14:creationId xmlns:p14="http://schemas.microsoft.com/office/powerpoint/2010/main" val="3137734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12788" y="744538"/>
            <a:ext cx="5372100" cy="3721100"/>
          </a:xfrm>
          <a:prstGeom prst="rect">
            <a:avLst/>
          </a:prstGeom>
        </p:spPr>
      </p:sp>
      <p:sp>
        <p:nvSpPr>
          <p:cNvPr id="3" name="Заметки 2"/>
          <p:cNvSpPr>
            <a:spLocks noGrp="1"/>
          </p:cNvSpPr>
          <p:nvPr>
            <p:ph type="body" idx="1"/>
          </p:nvPr>
        </p:nvSpPr>
        <p:spPr>
          <a:xfrm>
            <a:off x="679768" y="4715155"/>
            <a:ext cx="5438140" cy="4466986"/>
          </a:xfrm>
          <a:prstGeom prst="rect">
            <a:avLst/>
          </a:prstGeom>
        </p:spPr>
        <p:txBody>
          <a:bodyPr lIns="91413" tIns="45707" rIns="91413" bIns="45707"/>
          <a:lstStyle/>
          <a:p>
            <a:endParaRPr lang="ru-RU" dirty="0"/>
          </a:p>
        </p:txBody>
      </p:sp>
    </p:spTree>
    <p:extLst>
      <p:ext uri="{BB962C8B-B14F-4D97-AF65-F5344CB8AC3E}">
        <p14:creationId xmlns:p14="http://schemas.microsoft.com/office/powerpoint/2010/main" val="3137734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12788" y="744538"/>
            <a:ext cx="5372100" cy="3721100"/>
          </a:xfrm>
          <a:prstGeom prst="rect">
            <a:avLst/>
          </a:prstGeom>
        </p:spPr>
      </p:sp>
      <p:sp>
        <p:nvSpPr>
          <p:cNvPr id="3" name="Заметки 2"/>
          <p:cNvSpPr>
            <a:spLocks noGrp="1"/>
          </p:cNvSpPr>
          <p:nvPr>
            <p:ph type="body" idx="1"/>
          </p:nvPr>
        </p:nvSpPr>
        <p:spPr>
          <a:xfrm>
            <a:off x="679768" y="4715155"/>
            <a:ext cx="5438140" cy="4466986"/>
          </a:xfrm>
          <a:prstGeom prst="rect">
            <a:avLst/>
          </a:prstGeom>
        </p:spPr>
        <p:txBody>
          <a:bodyPr lIns="91413" tIns="45707" rIns="91413" bIns="45707"/>
          <a:lstStyle/>
          <a:p>
            <a:endParaRPr lang="ru-RU" dirty="0"/>
          </a:p>
        </p:txBody>
      </p:sp>
    </p:spTree>
    <p:extLst>
      <p:ext uri="{BB962C8B-B14F-4D97-AF65-F5344CB8AC3E}">
        <p14:creationId xmlns:p14="http://schemas.microsoft.com/office/powerpoint/2010/main" val="3137734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12788" y="744538"/>
            <a:ext cx="5372100" cy="3721100"/>
          </a:xfrm>
          <a:prstGeom prst="rect">
            <a:avLst/>
          </a:prstGeom>
        </p:spPr>
      </p:sp>
      <p:sp>
        <p:nvSpPr>
          <p:cNvPr id="3" name="Заметки 2"/>
          <p:cNvSpPr>
            <a:spLocks noGrp="1"/>
          </p:cNvSpPr>
          <p:nvPr>
            <p:ph type="body" idx="1"/>
          </p:nvPr>
        </p:nvSpPr>
        <p:spPr>
          <a:xfrm>
            <a:off x="679768" y="4715155"/>
            <a:ext cx="5438140" cy="4466986"/>
          </a:xfrm>
          <a:prstGeom prst="rect">
            <a:avLst/>
          </a:prstGeom>
        </p:spPr>
        <p:txBody>
          <a:bodyPr lIns="91413" tIns="45707" rIns="91413" bIns="45707"/>
          <a:lstStyle/>
          <a:p>
            <a:endParaRPr lang="ru-RU" dirty="0"/>
          </a:p>
        </p:txBody>
      </p:sp>
    </p:spTree>
    <p:extLst>
      <p:ext uri="{BB962C8B-B14F-4D97-AF65-F5344CB8AC3E}">
        <p14:creationId xmlns:p14="http://schemas.microsoft.com/office/powerpoint/2010/main" val="3137734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12788" y="744538"/>
            <a:ext cx="5372100" cy="3721100"/>
          </a:xfrm>
          <a:prstGeom prst="rect">
            <a:avLst/>
          </a:prstGeom>
        </p:spPr>
      </p:sp>
      <p:sp>
        <p:nvSpPr>
          <p:cNvPr id="3" name="Заметки 2"/>
          <p:cNvSpPr>
            <a:spLocks noGrp="1"/>
          </p:cNvSpPr>
          <p:nvPr>
            <p:ph type="body" idx="1"/>
          </p:nvPr>
        </p:nvSpPr>
        <p:spPr>
          <a:xfrm>
            <a:off x="679768" y="4715155"/>
            <a:ext cx="5438140" cy="4466986"/>
          </a:xfrm>
          <a:prstGeom prst="rect">
            <a:avLst/>
          </a:prstGeom>
        </p:spPr>
        <p:txBody>
          <a:bodyPr lIns="91413" tIns="45707" rIns="91413" bIns="45707"/>
          <a:lstStyle/>
          <a:p>
            <a:endParaRPr lang="ru-RU" dirty="0"/>
          </a:p>
        </p:txBody>
      </p:sp>
    </p:spTree>
    <p:extLst>
      <p:ext uri="{BB962C8B-B14F-4D97-AF65-F5344CB8AC3E}">
        <p14:creationId xmlns:p14="http://schemas.microsoft.com/office/powerpoint/2010/main" val="3137734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12788" y="744538"/>
            <a:ext cx="5372100" cy="3721100"/>
          </a:xfrm>
          <a:prstGeom prst="rect">
            <a:avLst/>
          </a:prstGeom>
        </p:spPr>
      </p:sp>
      <p:sp>
        <p:nvSpPr>
          <p:cNvPr id="3" name="Заметки 2"/>
          <p:cNvSpPr>
            <a:spLocks noGrp="1"/>
          </p:cNvSpPr>
          <p:nvPr>
            <p:ph type="body" idx="1"/>
          </p:nvPr>
        </p:nvSpPr>
        <p:spPr>
          <a:xfrm>
            <a:off x="679768" y="4715155"/>
            <a:ext cx="5438140" cy="4466986"/>
          </a:xfrm>
          <a:prstGeom prst="rect">
            <a:avLst/>
          </a:prstGeom>
        </p:spPr>
        <p:txBody>
          <a:bodyPr lIns="91413" tIns="45707" rIns="91413" bIns="45707"/>
          <a:lstStyle/>
          <a:p>
            <a:endParaRPr lang="ru-RU" dirty="0"/>
          </a:p>
        </p:txBody>
      </p:sp>
    </p:spTree>
    <p:extLst>
      <p:ext uri="{BB962C8B-B14F-4D97-AF65-F5344CB8AC3E}">
        <p14:creationId xmlns:p14="http://schemas.microsoft.com/office/powerpoint/2010/main" val="3137734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12788" y="744538"/>
            <a:ext cx="5372100" cy="3721100"/>
          </a:xfrm>
          <a:prstGeom prst="rect">
            <a:avLst/>
          </a:prstGeom>
        </p:spPr>
      </p:sp>
      <p:sp>
        <p:nvSpPr>
          <p:cNvPr id="3" name="Заметки 2"/>
          <p:cNvSpPr>
            <a:spLocks noGrp="1"/>
          </p:cNvSpPr>
          <p:nvPr>
            <p:ph type="body" idx="1"/>
          </p:nvPr>
        </p:nvSpPr>
        <p:spPr>
          <a:xfrm>
            <a:off x="679768" y="4715155"/>
            <a:ext cx="5438140" cy="4466986"/>
          </a:xfrm>
          <a:prstGeom prst="rect">
            <a:avLst/>
          </a:prstGeom>
        </p:spPr>
        <p:txBody>
          <a:bodyPr lIns="91413" tIns="45707" rIns="91413" bIns="45707"/>
          <a:lstStyle/>
          <a:p>
            <a:endParaRPr lang="ru-RU" dirty="0"/>
          </a:p>
        </p:txBody>
      </p:sp>
    </p:spTree>
    <p:extLst>
      <p:ext uri="{BB962C8B-B14F-4D97-AF65-F5344CB8AC3E}">
        <p14:creationId xmlns:p14="http://schemas.microsoft.com/office/powerpoint/2010/main" val="3137734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7"/>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1"/>
            <a:ext cx="6934200" cy="1752600"/>
          </a:xfrm>
        </p:spPr>
        <p:txBody>
          <a:bodyPr/>
          <a:lstStyle>
            <a:lvl1pPr marL="0" indent="0" algn="ctr">
              <a:buNone/>
              <a:defRPr>
                <a:solidFill>
                  <a:schemeClr val="tx1">
                    <a:tint val="75000"/>
                  </a:schemeClr>
                </a:solidFill>
              </a:defRPr>
            </a:lvl1pPr>
            <a:lvl2pPr marL="446428" indent="0" algn="ctr">
              <a:buNone/>
              <a:defRPr>
                <a:solidFill>
                  <a:schemeClr val="tx1">
                    <a:tint val="75000"/>
                  </a:schemeClr>
                </a:solidFill>
              </a:defRPr>
            </a:lvl2pPr>
            <a:lvl3pPr marL="892855" indent="0" algn="ctr">
              <a:buNone/>
              <a:defRPr>
                <a:solidFill>
                  <a:schemeClr val="tx1">
                    <a:tint val="75000"/>
                  </a:schemeClr>
                </a:solidFill>
              </a:defRPr>
            </a:lvl3pPr>
            <a:lvl4pPr marL="1339282" indent="0" algn="ctr">
              <a:buNone/>
              <a:defRPr>
                <a:solidFill>
                  <a:schemeClr val="tx1">
                    <a:tint val="75000"/>
                  </a:schemeClr>
                </a:solidFill>
              </a:defRPr>
            </a:lvl4pPr>
            <a:lvl5pPr marL="1785710" indent="0" algn="ctr">
              <a:buNone/>
              <a:defRPr>
                <a:solidFill>
                  <a:schemeClr val="tx1">
                    <a:tint val="75000"/>
                  </a:schemeClr>
                </a:solidFill>
              </a:defRPr>
            </a:lvl5pPr>
            <a:lvl6pPr marL="2232137" indent="0" algn="ctr">
              <a:buNone/>
              <a:defRPr>
                <a:solidFill>
                  <a:schemeClr val="tx1">
                    <a:tint val="75000"/>
                  </a:schemeClr>
                </a:solidFill>
              </a:defRPr>
            </a:lvl6pPr>
            <a:lvl7pPr marL="2678565" indent="0" algn="ctr">
              <a:buNone/>
              <a:defRPr>
                <a:solidFill>
                  <a:schemeClr val="tx1">
                    <a:tint val="75000"/>
                  </a:schemeClr>
                </a:solidFill>
              </a:defRPr>
            </a:lvl7pPr>
            <a:lvl8pPr marL="3124992" indent="0" algn="ctr">
              <a:buNone/>
              <a:defRPr>
                <a:solidFill>
                  <a:schemeClr val="tx1">
                    <a:tint val="75000"/>
                  </a:schemeClr>
                </a:solidFill>
              </a:defRPr>
            </a:lvl8pPr>
            <a:lvl9pPr marL="3571419"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69B343F-3C08-4187-A420-5E7E0B964131}" type="datetime1">
              <a:rPr lang="ru-RU" smtClean="0"/>
              <a:t>16.02.22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A9ADE1-F80B-4663-87C4-EBDC2BAFFB09}" type="datetime1">
              <a:rPr lang="ru-RU" smtClean="0"/>
              <a:t>16.02.22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1" y="274640"/>
            <a:ext cx="22288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95300" y="274640"/>
            <a:ext cx="65214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BEF385B-703C-4D81-A960-AF972E01589D}" type="datetime1">
              <a:rPr lang="ru-RU" smtClean="0"/>
              <a:t>16.02.22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E4A1945-011B-47E6-8E98-A95F9E06655F}" type="datetime1">
              <a:rPr lang="ru-RU" smtClean="0"/>
              <a:t>16.02.22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7" y="4406902"/>
            <a:ext cx="8420100" cy="1362075"/>
          </a:xfrm>
        </p:spPr>
        <p:txBody>
          <a:bodyPr anchor="t"/>
          <a:lstStyle>
            <a:lvl1pPr algn="l">
              <a:defRPr sz="3900" b="1" cap="all"/>
            </a:lvl1pPr>
          </a:lstStyle>
          <a:p>
            <a:r>
              <a:rPr lang="ru-RU" smtClean="0"/>
              <a:t>Образец заголовка</a:t>
            </a:r>
            <a:endParaRPr lang="ru-RU"/>
          </a:p>
        </p:txBody>
      </p:sp>
      <p:sp>
        <p:nvSpPr>
          <p:cNvPr id="3" name="Текст 2"/>
          <p:cNvSpPr>
            <a:spLocks noGrp="1"/>
          </p:cNvSpPr>
          <p:nvPr>
            <p:ph type="body" idx="1"/>
          </p:nvPr>
        </p:nvSpPr>
        <p:spPr>
          <a:xfrm>
            <a:off x="782507" y="2906714"/>
            <a:ext cx="8420100" cy="1500187"/>
          </a:xfrm>
        </p:spPr>
        <p:txBody>
          <a:bodyPr anchor="b"/>
          <a:lstStyle>
            <a:lvl1pPr marL="0" indent="0">
              <a:buNone/>
              <a:defRPr sz="2000">
                <a:solidFill>
                  <a:schemeClr val="tx1">
                    <a:tint val="75000"/>
                  </a:schemeClr>
                </a:solidFill>
              </a:defRPr>
            </a:lvl1pPr>
            <a:lvl2pPr marL="446428" indent="0">
              <a:buNone/>
              <a:defRPr sz="1700">
                <a:solidFill>
                  <a:schemeClr val="tx1">
                    <a:tint val="75000"/>
                  </a:schemeClr>
                </a:solidFill>
              </a:defRPr>
            </a:lvl2pPr>
            <a:lvl3pPr marL="892855" indent="0">
              <a:buNone/>
              <a:defRPr sz="1600">
                <a:solidFill>
                  <a:schemeClr val="tx1">
                    <a:tint val="75000"/>
                  </a:schemeClr>
                </a:solidFill>
              </a:defRPr>
            </a:lvl3pPr>
            <a:lvl4pPr marL="1339282" indent="0">
              <a:buNone/>
              <a:defRPr sz="1300">
                <a:solidFill>
                  <a:schemeClr val="tx1">
                    <a:tint val="75000"/>
                  </a:schemeClr>
                </a:solidFill>
              </a:defRPr>
            </a:lvl4pPr>
            <a:lvl5pPr marL="1785710" indent="0">
              <a:buNone/>
              <a:defRPr sz="1300">
                <a:solidFill>
                  <a:schemeClr val="tx1">
                    <a:tint val="75000"/>
                  </a:schemeClr>
                </a:solidFill>
              </a:defRPr>
            </a:lvl5pPr>
            <a:lvl6pPr marL="2232137" indent="0">
              <a:buNone/>
              <a:defRPr sz="1300">
                <a:solidFill>
                  <a:schemeClr val="tx1">
                    <a:tint val="75000"/>
                  </a:schemeClr>
                </a:solidFill>
              </a:defRPr>
            </a:lvl6pPr>
            <a:lvl7pPr marL="2678565" indent="0">
              <a:buNone/>
              <a:defRPr sz="1300">
                <a:solidFill>
                  <a:schemeClr val="tx1">
                    <a:tint val="75000"/>
                  </a:schemeClr>
                </a:solidFill>
              </a:defRPr>
            </a:lvl7pPr>
            <a:lvl8pPr marL="3124992" indent="0">
              <a:buNone/>
              <a:defRPr sz="1300">
                <a:solidFill>
                  <a:schemeClr val="tx1">
                    <a:tint val="75000"/>
                  </a:schemeClr>
                </a:solidFill>
              </a:defRPr>
            </a:lvl8pPr>
            <a:lvl9pPr marL="3571419" indent="0">
              <a:buNone/>
              <a:defRPr sz="13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865E9F9-717F-4A38-8DB5-C60FFC1F9C46}" type="datetime1">
              <a:rPr lang="ru-RU" smtClean="0"/>
              <a:t>16.02.22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95300" y="1600200"/>
            <a:ext cx="4375150" cy="4525963"/>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35551" y="1600200"/>
            <a:ext cx="4375150" cy="4525963"/>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37CCACB-2AC5-45E6-B6FA-DDAE6B6454C7}" type="datetime1">
              <a:rPr lang="ru-RU" smtClean="0"/>
              <a:t>16.02.22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871" cy="639762"/>
          </a:xfrm>
        </p:spPr>
        <p:txBody>
          <a:bodyPr anchor="b"/>
          <a:lstStyle>
            <a:lvl1pPr marL="0" indent="0">
              <a:buNone/>
              <a:defRPr sz="2400" b="1"/>
            </a:lvl1pPr>
            <a:lvl2pPr marL="446428" indent="0">
              <a:buNone/>
              <a:defRPr sz="2000" b="1"/>
            </a:lvl2pPr>
            <a:lvl3pPr marL="892855" indent="0">
              <a:buNone/>
              <a:defRPr sz="1700" b="1"/>
            </a:lvl3pPr>
            <a:lvl4pPr marL="1339282" indent="0">
              <a:buNone/>
              <a:defRPr sz="1600" b="1"/>
            </a:lvl4pPr>
            <a:lvl5pPr marL="1785710" indent="0">
              <a:buNone/>
              <a:defRPr sz="1600" b="1"/>
            </a:lvl5pPr>
            <a:lvl6pPr marL="2232137" indent="0">
              <a:buNone/>
              <a:defRPr sz="1600" b="1"/>
            </a:lvl6pPr>
            <a:lvl7pPr marL="2678565" indent="0">
              <a:buNone/>
              <a:defRPr sz="1600" b="1"/>
            </a:lvl7pPr>
            <a:lvl8pPr marL="3124992" indent="0">
              <a:buNone/>
              <a:defRPr sz="1600" b="1"/>
            </a:lvl8pPr>
            <a:lvl9pPr marL="3571419"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6"/>
            <a:ext cx="4376871" cy="3951288"/>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111" y="1535113"/>
            <a:ext cx="4378589" cy="639762"/>
          </a:xfrm>
        </p:spPr>
        <p:txBody>
          <a:bodyPr anchor="b"/>
          <a:lstStyle>
            <a:lvl1pPr marL="0" indent="0">
              <a:buNone/>
              <a:defRPr sz="2400" b="1"/>
            </a:lvl1pPr>
            <a:lvl2pPr marL="446428" indent="0">
              <a:buNone/>
              <a:defRPr sz="2000" b="1"/>
            </a:lvl2pPr>
            <a:lvl3pPr marL="892855" indent="0">
              <a:buNone/>
              <a:defRPr sz="1700" b="1"/>
            </a:lvl3pPr>
            <a:lvl4pPr marL="1339282" indent="0">
              <a:buNone/>
              <a:defRPr sz="1600" b="1"/>
            </a:lvl4pPr>
            <a:lvl5pPr marL="1785710" indent="0">
              <a:buNone/>
              <a:defRPr sz="1600" b="1"/>
            </a:lvl5pPr>
            <a:lvl6pPr marL="2232137" indent="0">
              <a:buNone/>
              <a:defRPr sz="1600" b="1"/>
            </a:lvl6pPr>
            <a:lvl7pPr marL="2678565" indent="0">
              <a:buNone/>
              <a:defRPr sz="1600" b="1"/>
            </a:lvl7pPr>
            <a:lvl8pPr marL="3124992" indent="0">
              <a:buNone/>
              <a:defRPr sz="1600" b="1"/>
            </a:lvl8pPr>
            <a:lvl9pPr marL="3571419"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111" y="2174876"/>
            <a:ext cx="4378589" cy="3951288"/>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E1C18B1-0A07-44BE-8DDA-D61AD7C31981}" type="datetime1">
              <a:rPr lang="ru-RU" smtClean="0"/>
              <a:t>16.02.22</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EB54FB6-11DE-4D22-8479-BFB560E85AD5}" type="datetime1">
              <a:rPr lang="ru-RU" smtClean="0"/>
              <a:t>16.02.22</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92333A9-EEBA-4A27-AAB6-906FDCD90C08}" type="datetime1">
              <a:rPr lang="ru-RU" smtClean="0"/>
              <a:t>16.02.22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2" y="273050"/>
            <a:ext cx="3259006"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872972" y="273051"/>
            <a:ext cx="5537729" cy="58531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2" y="1435101"/>
            <a:ext cx="3259006" cy="4691063"/>
          </a:xfrm>
        </p:spPr>
        <p:txBody>
          <a:bodyPr/>
          <a:lstStyle>
            <a:lvl1pPr marL="0" indent="0">
              <a:buNone/>
              <a:defRPr sz="1300"/>
            </a:lvl1pPr>
            <a:lvl2pPr marL="446428" indent="0">
              <a:buNone/>
              <a:defRPr sz="1200"/>
            </a:lvl2pPr>
            <a:lvl3pPr marL="892855" indent="0">
              <a:buNone/>
              <a:defRPr sz="900"/>
            </a:lvl3pPr>
            <a:lvl4pPr marL="1339282" indent="0">
              <a:buNone/>
              <a:defRPr sz="900"/>
            </a:lvl4pPr>
            <a:lvl5pPr marL="1785710" indent="0">
              <a:buNone/>
              <a:defRPr sz="900"/>
            </a:lvl5pPr>
            <a:lvl6pPr marL="2232137" indent="0">
              <a:buNone/>
              <a:defRPr sz="900"/>
            </a:lvl6pPr>
            <a:lvl7pPr marL="2678565" indent="0">
              <a:buNone/>
              <a:defRPr sz="900"/>
            </a:lvl7pPr>
            <a:lvl8pPr marL="3124992" indent="0">
              <a:buNone/>
              <a:defRPr sz="900"/>
            </a:lvl8pPr>
            <a:lvl9pPr marL="3571419"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775032E-295D-46F1-A5A6-9B80628A4D63}" type="datetime1">
              <a:rPr lang="ru-RU" smtClean="0"/>
              <a:t>16.02.22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1"/>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645" y="612775"/>
            <a:ext cx="5943600" cy="4114800"/>
          </a:xfrm>
        </p:spPr>
        <p:txBody>
          <a:bodyPr/>
          <a:lstStyle>
            <a:lvl1pPr marL="0" indent="0">
              <a:buNone/>
              <a:defRPr sz="3200"/>
            </a:lvl1pPr>
            <a:lvl2pPr marL="446428" indent="0">
              <a:buNone/>
              <a:defRPr sz="2800"/>
            </a:lvl2pPr>
            <a:lvl3pPr marL="892855" indent="0">
              <a:buNone/>
              <a:defRPr sz="2400"/>
            </a:lvl3pPr>
            <a:lvl4pPr marL="1339282" indent="0">
              <a:buNone/>
              <a:defRPr sz="2000"/>
            </a:lvl4pPr>
            <a:lvl5pPr marL="1785710" indent="0">
              <a:buNone/>
              <a:defRPr sz="2000"/>
            </a:lvl5pPr>
            <a:lvl6pPr marL="2232137" indent="0">
              <a:buNone/>
              <a:defRPr sz="2000"/>
            </a:lvl6pPr>
            <a:lvl7pPr marL="2678565" indent="0">
              <a:buNone/>
              <a:defRPr sz="2000"/>
            </a:lvl7pPr>
            <a:lvl8pPr marL="3124992" indent="0">
              <a:buNone/>
              <a:defRPr sz="2000"/>
            </a:lvl8pPr>
            <a:lvl9pPr marL="3571419" indent="0">
              <a:buNone/>
              <a:defRPr sz="2000"/>
            </a:lvl9pPr>
          </a:lstStyle>
          <a:p>
            <a:endParaRPr lang="ru-RU" dirty="0"/>
          </a:p>
        </p:txBody>
      </p:sp>
      <p:sp>
        <p:nvSpPr>
          <p:cNvPr id="4" name="Текст 3"/>
          <p:cNvSpPr>
            <a:spLocks noGrp="1"/>
          </p:cNvSpPr>
          <p:nvPr>
            <p:ph type="body" sz="half" idx="2"/>
          </p:nvPr>
        </p:nvSpPr>
        <p:spPr>
          <a:xfrm>
            <a:off x="1941645" y="5367338"/>
            <a:ext cx="5943600" cy="804862"/>
          </a:xfrm>
        </p:spPr>
        <p:txBody>
          <a:bodyPr/>
          <a:lstStyle>
            <a:lvl1pPr marL="0" indent="0">
              <a:buNone/>
              <a:defRPr sz="1300"/>
            </a:lvl1pPr>
            <a:lvl2pPr marL="446428" indent="0">
              <a:buNone/>
              <a:defRPr sz="1200"/>
            </a:lvl2pPr>
            <a:lvl3pPr marL="892855" indent="0">
              <a:buNone/>
              <a:defRPr sz="900"/>
            </a:lvl3pPr>
            <a:lvl4pPr marL="1339282" indent="0">
              <a:buNone/>
              <a:defRPr sz="900"/>
            </a:lvl4pPr>
            <a:lvl5pPr marL="1785710" indent="0">
              <a:buNone/>
              <a:defRPr sz="900"/>
            </a:lvl5pPr>
            <a:lvl6pPr marL="2232137" indent="0">
              <a:buNone/>
              <a:defRPr sz="900"/>
            </a:lvl6pPr>
            <a:lvl7pPr marL="2678565" indent="0">
              <a:buNone/>
              <a:defRPr sz="900"/>
            </a:lvl7pPr>
            <a:lvl8pPr marL="3124992" indent="0">
              <a:buNone/>
              <a:defRPr sz="900"/>
            </a:lvl8pPr>
            <a:lvl9pPr marL="3571419"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4EA598E-4743-46A8-9FAA-9E8290E02812}" type="datetime1">
              <a:rPr lang="ru-RU" smtClean="0"/>
              <a:t>16.02.22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9"/>
            <a:ext cx="8915400" cy="1143000"/>
          </a:xfrm>
          <a:prstGeom prst="rect">
            <a:avLst/>
          </a:prstGeom>
        </p:spPr>
        <p:txBody>
          <a:bodyPr vert="horz" lIns="89285" tIns="44643" rIns="89285" bIns="44643"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95300" y="1600200"/>
            <a:ext cx="8915400" cy="4525963"/>
          </a:xfrm>
          <a:prstGeom prst="rect">
            <a:avLst/>
          </a:prstGeom>
        </p:spPr>
        <p:txBody>
          <a:bodyPr vert="horz" lIns="89285" tIns="44643" rIns="89285" bIns="44643"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95301" y="6356352"/>
            <a:ext cx="2311400" cy="365125"/>
          </a:xfrm>
          <a:prstGeom prst="rect">
            <a:avLst/>
          </a:prstGeom>
        </p:spPr>
        <p:txBody>
          <a:bodyPr vert="horz" lIns="89285" tIns="44643" rIns="89285" bIns="44643" rtlCol="0" anchor="ctr"/>
          <a:lstStyle>
            <a:lvl1pPr algn="l">
              <a:defRPr sz="1200">
                <a:solidFill>
                  <a:schemeClr val="tx1">
                    <a:tint val="75000"/>
                  </a:schemeClr>
                </a:solidFill>
              </a:defRPr>
            </a:lvl1pPr>
          </a:lstStyle>
          <a:p>
            <a:fld id="{55F2CF31-930F-40A1-9D4F-8509BC5E80C5}" type="datetime1">
              <a:rPr lang="ru-RU" smtClean="0"/>
              <a:t>16.02.22</a:t>
            </a:fld>
            <a:endParaRPr lang="ru-RU" dirty="0"/>
          </a:p>
        </p:txBody>
      </p:sp>
      <p:sp>
        <p:nvSpPr>
          <p:cNvPr id="5" name="Нижний колонтитул 4"/>
          <p:cNvSpPr>
            <a:spLocks noGrp="1"/>
          </p:cNvSpPr>
          <p:nvPr>
            <p:ph type="ftr" sz="quarter" idx="3"/>
          </p:nvPr>
        </p:nvSpPr>
        <p:spPr>
          <a:xfrm>
            <a:off x="3384550" y="6356352"/>
            <a:ext cx="3136900" cy="365125"/>
          </a:xfrm>
          <a:prstGeom prst="rect">
            <a:avLst/>
          </a:prstGeom>
        </p:spPr>
        <p:txBody>
          <a:bodyPr vert="horz" lIns="89285" tIns="44643" rIns="89285" bIns="44643"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7099301" y="6356352"/>
            <a:ext cx="2311400" cy="365125"/>
          </a:xfrm>
          <a:prstGeom prst="rect">
            <a:avLst/>
          </a:prstGeom>
        </p:spPr>
        <p:txBody>
          <a:bodyPr vert="horz" lIns="89285" tIns="44643" rIns="89285" bIns="44643" rtlCol="0" anchor="ctr"/>
          <a:lstStyle>
            <a:lvl1pPr algn="r">
              <a:defRPr sz="1200">
                <a:solidFill>
                  <a:schemeClr val="tx1">
                    <a:tint val="75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892855" rtl="0" eaLnBrk="1" latinLnBrk="0" hangingPunct="1">
        <a:spcBef>
          <a:spcPct val="0"/>
        </a:spcBef>
        <a:buNone/>
        <a:defRPr sz="4300" kern="1200">
          <a:solidFill>
            <a:schemeClr val="tx1"/>
          </a:solidFill>
          <a:latin typeface="+mj-lt"/>
          <a:ea typeface="+mj-ea"/>
          <a:cs typeface="+mj-cs"/>
        </a:defRPr>
      </a:lvl1pPr>
    </p:titleStyle>
    <p:bodyStyle>
      <a:lvl1pPr marL="334821" indent="-334821" algn="l" defTabSz="8928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25445" indent="-279017" algn="l" defTabSz="8928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16069" indent="-223214" algn="l" defTabSz="8928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62497" indent="-223214" algn="l" defTabSz="8928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08924" indent="-223214" algn="l" defTabSz="8928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455351" indent="-223214" algn="l" defTabSz="8928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01779" indent="-223214" algn="l" defTabSz="8928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48205" indent="-223214" algn="l" defTabSz="8928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794633" indent="-223214" algn="l" defTabSz="8928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892855" rtl="0" eaLnBrk="1" latinLnBrk="0" hangingPunct="1">
        <a:defRPr sz="1700" kern="1200">
          <a:solidFill>
            <a:schemeClr val="tx1"/>
          </a:solidFill>
          <a:latin typeface="+mn-lt"/>
          <a:ea typeface="+mn-ea"/>
          <a:cs typeface="+mn-cs"/>
        </a:defRPr>
      </a:lvl1pPr>
      <a:lvl2pPr marL="446428" algn="l" defTabSz="892855" rtl="0" eaLnBrk="1" latinLnBrk="0" hangingPunct="1">
        <a:defRPr sz="1700" kern="1200">
          <a:solidFill>
            <a:schemeClr val="tx1"/>
          </a:solidFill>
          <a:latin typeface="+mn-lt"/>
          <a:ea typeface="+mn-ea"/>
          <a:cs typeface="+mn-cs"/>
        </a:defRPr>
      </a:lvl2pPr>
      <a:lvl3pPr marL="892855" algn="l" defTabSz="892855" rtl="0" eaLnBrk="1" latinLnBrk="0" hangingPunct="1">
        <a:defRPr sz="1700" kern="1200">
          <a:solidFill>
            <a:schemeClr val="tx1"/>
          </a:solidFill>
          <a:latin typeface="+mn-lt"/>
          <a:ea typeface="+mn-ea"/>
          <a:cs typeface="+mn-cs"/>
        </a:defRPr>
      </a:lvl3pPr>
      <a:lvl4pPr marL="1339282" algn="l" defTabSz="892855" rtl="0" eaLnBrk="1" latinLnBrk="0" hangingPunct="1">
        <a:defRPr sz="1700" kern="1200">
          <a:solidFill>
            <a:schemeClr val="tx1"/>
          </a:solidFill>
          <a:latin typeface="+mn-lt"/>
          <a:ea typeface="+mn-ea"/>
          <a:cs typeface="+mn-cs"/>
        </a:defRPr>
      </a:lvl4pPr>
      <a:lvl5pPr marL="1785710" algn="l" defTabSz="892855" rtl="0" eaLnBrk="1" latinLnBrk="0" hangingPunct="1">
        <a:defRPr sz="1700" kern="1200">
          <a:solidFill>
            <a:schemeClr val="tx1"/>
          </a:solidFill>
          <a:latin typeface="+mn-lt"/>
          <a:ea typeface="+mn-ea"/>
          <a:cs typeface="+mn-cs"/>
        </a:defRPr>
      </a:lvl5pPr>
      <a:lvl6pPr marL="2232137" algn="l" defTabSz="892855" rtl="0" eaLnBrk="1" latinLnBrk="0" hangingPunct="1">
        <a:defRPr sz="1700" kern="1200">
          <a:solidFill>
            <a:schemeClr val="tx1"/>
          </a:solidFill>
          <a:latin typeface="+mn-lt"/>
          <a:ea typeface="+mn-ea"/>
          <a:cs typeface="+mn-cs"/>
        </a:defRPr>
      </a:lvl6pPr>
      <a:lvl7pPr marL="2678565" algn="l" defTabSz="892855" rtl="0" eaLnBrk="1" latinLnBrk="0" hangingPunct="1">
        <a:defRPr sz="1700" kern="1200">
          <a:solidFill>
            <a:schemeClr val="tx1"/>
          </a:solidFill>
          <a:latin typeface="+mn-lt"/>
          <a:ea typeface="+mn-ea"/>
          <a:cs typeface="+mn-cs"/>
        </a:defRPr>
      </a:lvl7pPr>
      <a:lvl8pPr marL="3124992" algn="l" defTabSz="892855" rtl="0" eaLnBrk="1" latinLnBrk="0" hangingPunct="1">
        <a:defRPr sz="1700" kern="1200">
          <a:solidFill>
            <a:schemeClr val="tx1"/>
          </a:solidFill>
          <a:latin typeface="+mn-lt"/>
          <a:ea typeface="+mn-ea"/>
          <a:cs typeface="+mn-cs"/>
        </a:defRPr>
      </a:lvl8pPr>
      <a:lvl9pPr marL="3571419" algn="l" defTabSz="89285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Илья\Desktop\ростехнадзорВерхний колонтитул.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2636"/>
            <a:ext cx="9906000" cy="95988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428499" y="368660"/>
            <a:ext cx="7566841" cy="959882"/>
          </a:xfrm>
        </p:spPr>
        <p:txBody>
          <a:bodyPr>
            <a:normAutofit/>
          </a:bodyPr>
          <a:lstStyle/>
          <a:p>
            <a:pPr algn="l"/>
            <a:r>
              <a:rPr lang="ru-RU" sz="1900" dirty="0">
                <a:solidFill>
                  <a:schemeClr val="bg1"/>
                </a:solidFill>
                <a:latin typeface="Lato" panose="020F0502020204030203" pitchFamily="34" charset="0"/>
                <a:cs typeface="Lato" panose="020F0502020204030203" pitchFamily="34" charset="0"/>
              </a:rPr>
              <a:t>НОВОЕ В ЗАКОНОДАТЕЛЬСТВЕ</a:t>
            </a:r>
          </a:p>
        </p:txBody>
      </p:sp>
      <p:pic>
        <p:nvPicPr>
          <p:cNvPr id="3" name="Picture 3" descr="C:\Users\Илья\Desktop\Герб цветн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26088" y="460527"/>
            <a:ext cx="734403" cy="7630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Таблица 20"/>
          <p:cNvGraphicFramePr>
            <a:graphicFrameLocks noGrp="1"/>
          </p:cNvGraphicFramePr>
          <p:nvPr>
            <p:extLst>
              <p:ext uri="{D42A27DB-BD31-4B8C-83A1-F6EECF244321}">
                <p14:modId xmlns:p14="http://schemas.microsoft.com/office/powerpoint/2010/main" val="2811911588"/>
              </p:ext>
            </p:extLst>
          </p:nvPr>
        </p:nvGraphicFramePr>
        <p:xfrm>
          <a:off x="272480" y="1112516"/>
          <a:ext cx="9505056" cy="5379720"/>
        </p:xfrm>
        <a:graphic>
          <a:graphicData uri="http://schemas.openxmlformats.org/drawingml/2006/table">
            <a:tbl>
              <a:tblPr>
                <a:tableStyleId>{5C22544A-7EE6-4342-B048-85BDC9FD1C3A}</a:tableStyleId>
              </a:tblPr>
              <a:tblGrid>
                <a:gridCol w="9505056"/>
              </a:tblGrid>
              <a:tr h="248057">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ru-RU" sz="1700" b="0" i="0" u="none" strike="noStrike" kern="1200" cap="none" normalizeH="0" baseline="0" dirty="0" smtClean="0">
                          <a:ln>
                            <a:noFill/>
                          </a:ln>
                          <a:solidFill>
                            <a:schemeClr val="bg1"/>
                          </a:solidFill>
                          <a:effectLst/>
                          <a:latin typeface="Lato" panose="020F0502020204030203" pitchFamily="34" charset="0"/>
                          <a:ea typeface="Cambria Math" pitchFamily="18" charset="0"/>
                          <a:cs typeface="Lato" panose="020F0502020204030203" pitchFamily="34" charset="0"/>
                        </a:rPr>
                        <a:t>В области безопасности гидротехнических сооружений</a:t>
                      </a:r>
                    </a:p>
                  </a:txBody>
                  <a:tcPr marL="68580" marR="68580" marT="0" marB="0" anchor="ctr">
                    <a:solidFill>
                      <a:srgbClr val="0070C0"/>
                    </a:solidFill>
                  </a:tcPr>
                </a:tc>
              </a:tr>
              <a:tr h="1021411">
                <a:tc>
                  <a:txBody>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txBody>
                  <a:tcPr marL="68580" marR="68580" marT="0" marB="0" anchor="ctr">
                    <a:solidFill>
                      <a:schemeClr val="bg1">
                        <a:lumMod val="95000"/>
                      </a:schemeClr>
                    </a:solidFill>
                  </a:tcPr>
                </a:tc>
              </a:tr>
            </a:tbl>
          </a:graphicData>
        </a:graphic>
      </p:graphicFrame>
      <p:sp>
        <p:nvSpPr>
          <p:cNvPr id="5" name="Номер слайда 4"/>
          <p:cNvSpPr>
            <a:spLocks noGrp="1"/>
          </p:cNvSpPr>
          <p:nvPr>
            <p:ph type="sldNum" sz="quarter" idx="12"/>
          </p:nvPr>
        </p:nvSpPr>
        <p:spPr/>
        <p:txBody>
          <a:bodyPr/>
          <a:lstStyle/>
          <a:p>
            <a:fld id="{B19B0651-EE4F-4900-A07F-96A6BFA9D0F0}" type="slidenum">
              <a:rPr lang="ru-RU" smtClean="0"/>
              <a:t>1</a:t>
            </a:fld>
            <a:endParaRPr lang="ru-RU" dirty="0"/>
          </a:p>
        </p:txBody>
      </p:sp>
      <p:graphicFrame>
        <p:nvGraphicFramePr>
          <p:cNvPr id="11" name="Таблица 10"/>
          <p:cNvGraphicFramePr>
            <a:graphicFrameLocks noGrp="1"/>
          </p:cNvGraphicFramePr>
          <p:nvPr>
            <p:extLst>
              <p:ext uri="{D42A27DB-BD31-4B8C-83A1-F6EECF244321}">
                <p14:modId xmlns:p14="http://schemas.microsoft.com/office/powerpoint/2010/main" val="1606073303"/>
              </p:ext>
            </p:extLst>
          </p:nvPr>
        </p:nvGraphicFramePr>
        <p:xfrm>
          <a:off x="272480" y="1448780"/>
          <a:ext cx="9487054" cy="4752528"/>
        </p:xfrm>
        <a:graphic>
          <a:graphicData uri="http://schemas.openxmlformats.org/drawingml/2006/table">
            <a:tbl>
              <a:tblPr firstRow="1" bandRow="1">
                <a:tableStyleId>{5940675A-B579-460E-94D1-54222C63F5DA}</a:tableStyleId>
              </a:tblPr>
              <a:tblGrid>
                <a:gridCol w="5173095"/>
                <a:gridCol w="4313959"/>
              </a:tblGrid>
              <a:tr h="4752528">
                <a:tc>
                  <a:txBody>
                    <a:bodyPr/>
                    <a:lstStyle/>
                    <a:p>
                      <a:pPr marL="0" marR="0" lvl="0" indent="0" algn="just" defTabSz="892855" rtl="0" eaLnBrk="1" fontAlgn="auto" latinLnBrk="0" hangingPunct="1">
                        <a:lnSpc>
                          <a:spcPct val="100000"/>
                        </a:lnSpc>
                        <a:spcBef>
                          <a:spcPts val="0"/>
                        </a:spcBef>
                        <a:spcAft>
                          <a:spcPts val="0"/>
                        </a:spcAft>
                        <a:buClrTx/>
                        <a:buSzTx/>
                        <a:buFontTx/>
                        <a:buNone/>
                        <a:tabLst/>
                        <a:defRPr/>
                      </a:pPr>
                      <a:r>
                        <a:rPr kumimoji="0" lang="ru-RU" sz="1400" b="1"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Федеральный закон от 21.07.1997 № 117-ФЗ «О безопасности гидротехнических сооружений»</a:t>
                      </a:r>
                    </a:p>
                    <a:p>
                      <a:pPr algn="just"/>
                      <a:r>
                        <a:rPr lang="ru-RU" sz="1400" dirty="0" smtClean="0">
                          <a:latin typeface="Times New Roman" panose="02020603050405020304" pitchFamily="18" charset="0"/>
                          <a:cs typeface="Times New Roman" panose="02020603050405020304" pitchFamily="18" charset="0"/>
                        </a:rPr>
                        <a:t>Действующая редакция</a:t>
                      </a:r>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400" dirty="0" smtClean="0"/>
                        <a:t>Постановлением Государственной думы РФ от 17.11.2021 «О внесении изменений в Федеральный закон «О безопасности гидротехнических сооружений» принят в первом чтении проект данного федерального закона.</a:t>
                      </a:r>
                    </a:p>
                    <a:p>
                      <a:r>
                        <a:rPr lang="ru-RU" sz="1400" kern="1200" dirty="0" smtClean="0">
                          <a:solidFill>
                            <a:schemeClr val="tx1"/>
                          </a:solidFill>
                          <a:effectLst/>
                          <a:latin typeface="+mn-lt"/>
                          <a:ea typeface="+mn-ea"/>
                          <a:cs typeface="+mn-cs"/>
                        </a:rPr>
                        <a:t>Законопроектом уточняется понятийный аппарат Федерального закона «О безопасности гидротехнических сооружений». </a:t>
                      </a:r>
                      <a:r>
                        <a:rPr lang="ru-RU" sz="1400" kern="1200" dirty="0" smtClean="0">
                          <a:solidFill>
                            <a:schemeClr val="tx1"/>
                          </a:solidFill>
                          <a:effectLst/>
                          <a:latin typeface="+mn-lt"/>
                          <a:ea typeface="+mn-ea"/>
                          <a:cs typeface="+mn-cs"/>
                        </a:rPr>
                        <a:t>Вводятся </a:t>
                      </a:r>
                      <a:r>
                        <a:rPr lang="ru-RU" sz="1400" kern="1200" dirty="0" smtClean="0">
                          <a:solidFill>
                            <a:schemeClr val="tx1"/>
                          </a:solidFill>
                          <a:effectLst/>
                          <a:latin typeface="+mn-lt"/>
                          <a:ea typeface="+mn-ea"/>
                          <a:cs typeface="+mn-cs"/>
                        </a:rPr>
                        <a:t>понятия «авария гидротехнического сооружения», «гидроузел», «эксперт в области безопасности гидротехнических сооружений».</a:t>
                      </a:r>
                    </a:p>
                    <a:p>
                      <a:r>
                        <a:rPr lang="ru-RU" sz="1400" kern="1200" dirty="0" smtClean="0">
                          <a:solidFill>
                            <a:schemeClr val="tx1"/>
                          </a:solidFill>
                          <a:effectLst/>
                          <a:latin typeface="+mn-lt"/>
                          <a:ea typeface="+mn-ea"/>
                          <a:cs typeface="+mn-cs"/>
                        </a:rPr>
                        <a:t>Корректируются полномочия Правительства Российской Федерации, которому предоставляется право устанавливать порядок аттестации экспертов в области безопасности гидротехнических сооружений, порядок формирования и ведения Российского регистра гидротехнических сооружений, а также порядок определения величины финансового обеспечения за вред, причиненный в результате возможной аварии гидротехнического сооружения.</a:t>
                      </a:r>
                    </a:p>
                  </a:txBody>
                  <a:tcPr/>
                </a:tc>
              </a:tr>
            </a:tbl>
          </a:graphicData>
        </a:graphic>
      </p:graphicFrame>
    </p:spTree>
    <p:extLst>
      <p:ext uri="{BB962C8B-B14F-4D97-AF65-F5344CB8AC3E}">
        <p14:creationId xmlns:p14="http://schemas.microsoft.com/office/powerpoint/2010/main" val="118710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Илья\Desktop\ростехнадзорВерхний колонтитул.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2636"/>
            <a:ext cx="9906000" cy="95988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428499" y="368660"/>
            <a:ext cx="7566841" cy="959882"/>
          </a:xfrm>
        </p:spPr>
        <p:txBody>
          <a:bodyPr>
            <a:normAutofit/>
          </a:bodyPr>
          <a:lstStyle/>
          <a:p>
            <a:pPr algn="l"/>
            <a:r>
              <a:rPr lang="ru-RU" sz="1900" dirty="0">
                <a:solidFill>
                  <a:schemeClr val="bg1"/>
                </a:solidFill>
                <a:latin typeface="Lato" panose="020F0502020204030203" pitchFamily="34" charset="0"/>
                <a:cs typeface="Lato" panose="020F0502020204030203" pitchFamily="34" charset="0"/>
              </a:rPr>
              <a:t>НОВОЕ В ЗАКОНОДАТЕЛЬСТВЕ</a:t>
            </a:r>
          </a:p>
        </p:txBody>
      </p:sp>
      <p:pic>
        <p:nvPicPr>
          <p:cNvPr id="3" name="Picture 3" descr="C:\Users\Илья\Desktop\Герб цветн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26088" y="460527"/>
            <a:ext cx="734403" cy="7630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Таблица 20"/>
          <p:cNvGraphicFramePr>
            <a:graphicFrameLocks noGrp="1"/>
          </p:cNvGraphicFramePr>
          <p:nvPr>
            <p:extLst>
              <p:ext uri="{D42A27DB-BD31-4B8C-83A1-F6EECF244321}">
                <p14:modId xmlns:p14="http://schemas.microsoft.com/office/powerpoint/2010/main" val="3307440332"/>
              </p:ext>
            </p:extLst>
          </p:nvPr>
        </p:nvGraphicFramePr>
        <p:xfrm>
          <a:off x="272480" y="1112516"/>
          <a:ext cx="9505056" cy="5379720"/>
        </p:xfrm>
        <a:graphic>
          <a:graphicData uri="http://schemas.openxmlformats.org/drawingml/2006/table">
            <a:tbl>
              <a:tblPr>
                <a:tableStyleId>{5C22544A-7EE6-4342-B048-85BDC9FD1C3A}</a:tableStyleId>
              </a:tblPr>
              <a:tblGrid>
                <a:gridCol w="9505056"/>
              </a:tblGrid>
              <a:tr h="248057">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ru-RU" sz="1700" b="0" i="0" u="none" strike="noStrike" kern="1200" cap="none" normalizeH="0" baseline="0" dirty="0" smtClean="0">
                          <a:ln>
                            <a:noFill/>
                          </a:ln>
                          <a:solidFill>
                            <a:schemeClr val="bg1"/>
                          </a:solidFill>
                          <a:effectLst/>
                          <a:latin typeface="Lato" panose="020F0502020204030203" pitchFamily="34" charset="0"/>
                          <a:ea typeface="Cambria Math" pitchFamily="18" charset="0"/>
                          <a:cs typeface="Lato" panose="020F0502020204030203" pitchFamily="34" charset="0"/>
                        </a:rPr>
                        <a:t>В области безопасности гидротехнических сооружений</a:t>
                      </a:r>
                    </a:p>
                  </a:txBody>
                  <a:tcPr marL="68580" marR="68580" marT="0" marB="0" anchor="ctr">
                    <a:solidFill>
                      <a:srgbClr val="0070C0"/>
                    </a:solidFill>
                  </a:tcPr>
                </a:tc>
              </a:tr>
              <a:tr h="1021411">
                <a:tc>
                  <a:txBody>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txBody>
                  <a:tcPr marL="68580" marR="68580" marT="0" marB="0" anchor="ctr">
                    <a:solidFill>
                      <a:schemeClr val="bg1">
                        <a:lumMod val="95000"/>
                      </a:schemeClr>
                    </a:solidFill>
                  </a:tcPr>
                </a:tc>
              </a:tr>
            </a:tbl>
          </a:graphicData>
        </a:graphic>
      </p:graphicFrame>
      <p:sp>
        <p:nvSpPr>
          <p:cNvPr id="5" name="Номер слайда 4"/>
          <p:cNvSpPr>
            <a:spLocks noGrp="1"/>
          </p:cNvSpPr>
          <p:nvPr>
            <p:ph type="sldNum" sz="quarter" idx="12"/>
          </p:nvPr>
        </p:nvSpPr>
        <p:spPr/>
        <p:txBody>
          <a:bodyPr/>
          <a:lstStyle/>
          <a:p>
            <a:fld id="{B19B0651-EE4F-4900-A07F-96A6BFA9D0F0}" type="slidenum">
              <a:rPr lang="ru-RU" smtClean="0"/>
              <a:t>2</a:t>
            </a:fld>
            <a:endParaRPr lang="ru-RU" dirty="0"/>
          </a:p>
        </p:txBody>
      </p:sp>
      <p:graphicFrame>
        <p:nvGraphicFramePr>
          <p:cNvPr id="11" name="Таблица 10"/>
          <p:cNvGraphicFramePr>
            <a:graphicFrameLocks noGrp="1"/>
          </p:cNvGraphicFramePr>
          <p:nvPr>
            <p:extLst>
              <p:ext uri="{D42A27DB-BD31-4B8C-83A1-F6EECF244321}">
                <p14:modId xmlns:p14="http://schemas.microsoft.com/office/powerpoint/2010/main" val="392145575"/>
              </p:ext>
            </p:extLst>
          </p:nvPr>
        </p:nvGraphicFramePr>
        <p:xfrm>
          <a:off x="272480" y="1448780"/>
          <a:ext cx="9487054" cy="5212080"/>
        </p:xfrm>
        <a:graphic>
          <a:graphicData uri="http://schemas.openxmlformats.org/drawingml/2006/table">
            <a:tbl>
              <a:tblPr firstRow="1" bandRow="1">
                <a:tableStyleId>{5940675A-B579-460E-94D1-54222C63F5DA}</a:tableStyleId>
              </a:tblPr>
              <a:tblGrid>
                <a:gridCol w="5173095"/>
                <a:gridCol w="4313959"/>
              </a:tblGrid>
              <a:tr h="4824536">
                <a:tc>
                  <a:txBody>
                    <a:bodyPr/>
                    <a:lstStyle/>
                    <a:p>
                      <a:pPr marL="0" marR="0" lvl="0" indent="0" algn="just" defTabSz="892855" rtl="0" eaLnBrk="1" fontAlgn="auto" latinLnBrk="0" hangingPunct="1">
                        <a:lnSpc>
                          <a:spcPct val="100000"/>
                        </a:lnSpc>
                        <a:spcBef>
                          <a:spcPts val="0"/>
                        </a:spcBef>
                        <a:spcAft>
                          <a:spcPts val="0"/>
                        </a:spcAft>
                        <a:buClrTx/>
                        <a:buSzTx/>
                        <a:buFontTx/>
                        <a:buNone/>
                        <a:tabLst/>
                        <a:defRPr/>
                      </a:pPr>
                      <a:r>
                        <a:rPr kumimoji="0" lang="ru-RU" sz="1400" b="1"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Федеральный закон от 21.07.1997 № 117-ФЗ «О безопасности гидротехнических сооружений»</a:t>
                      </a:r>
                    </a:p>
                    <a:p>
                      <a:pPr algn="just"/>
                      <a:r>
                        <a:rPr lang="ru-RU" sz="1400" dirty="0" smtClean="0">
                          <a:latin typeface="Times New Roman" panose="02020603050405020304" pitchFamily="18" charset="0"/>
                          <a:cs typeface="Times New Roman" panose="02020603050405020304" pitchFamily="18" charset="0"/>
                        </a:rPr>
                        <a:t>Действующая редакция</a:t>
                      </a:r>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400" kern="1200" dirty="0" smtClean="0">
                          <a:solidFill>
                            <a:schemeClr val="tx1"/>
                          </a:solidFill>
                          <a:effectLst/>
                          <a:latin typeface="+mn-lt"/>
                          <a:ea typeface="+mn-ea"/>
                          <a:cs typeface="+mn-cs"/>
                        </a:rPr>
                        <a:t>Одновременно из полномочий Правительства Российской Федерации исключаются полномочие по установлению критериев классификации ГТС и полномочие по определению федеральных органов исполнительной власти, устанавливающих требования к содержанию правил эксплуатации гидротехнических сооружений.</a:t>
                      </a:r>
                    </a:p>
                    <a:p>
                      <a:pPr marL="0" marR="0" indent="0" algn="l" defTabSz="892855" rtl="0" eaLnBrk="1" fontAlgn="auto" latinLnBrk="0" hangingPunct="1">
                        <a:lnSpc>
                          <a:spcPct val="100000"/>
                        </a:lnSpc>
                        <a:spcBef>
                          <a:spcPts val="0"/>
                        </a:spcBef>
                        <a:spcAft>
                          <a:spcPts val="0"/>
                        </a:spcAft>
                        <a:buClrTx/>
                        <a:buSzTx/>
                        <a:buFontTx/>
                        <a:buNone/>
                        <a:tabLst/>
                        <a:defRPr/>
                      </a:pPr>
                      <a:r>
                        <a:rPr lang="ru-RU" sz="1400" kern="1200" dirty="0" smtClean="0">
                          <a:solidFill>
                            <a:schemeClr val="tx1"/>
                          </a:solidFill>
                          <a:effectLst/>
                          <a:latin typeface="+mn-lt"/>
                          <a:ea typeface="+mn-ea"/>
                          <a:cs typeface="+mn-cs"/>
                        </a:rPr>
                        <a:t>Законопроектом также предусматривается введение новой системы оценки опасности гидротехнических сооружений – категорий риска причинения вреда (ущерба). Согласно указанным изменениям присвоение ГТС классов предлагается заменить на присвоение категорий риска причинения вреда (ущерба), одновременно сохранив в названном Федеральном законе разделение гидротехнических сооружений на классы. При внесении в Регистр сведений о гидротехническом сооружении или их обновлении такому гидротехническому сооружению присваивается категория риска причинения вреда (от 1 до 4) в зависимости от уровня опасности (от низкого до чрезвычайно высокого). Присвоение категории риска осуществляется исходя из класса ГТС, определенного проектной документацией на его строительство или реконструкцию. </a:t>
                      </a:r>
                      <a:endParaRPr lang="ru-RU" sz="14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890956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Илья\Desktop\ростехнадзорВерхний колонтитул.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2636"/>
            <a:ext cx="9906000" cy="95988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428499" y="368660"/>
            <a:ext cx="7566841" cy="959882"/>
          </a:xfrm>
        </p:spPr>
        <p:txBody>
          <a:bodyPr>
            <a:normAutofit/>
          </a:bodyPr>
          <a:lstStyle/>
          <a:p>
            <a:pPr algn="l"/>
            <a:r>
              <a:rPr lang="ru-RU" sz="1900" dirty="0">
                <a:solidFill>
                  <a:schemeClr val="bg1"/>
                </a:solidFill>
                <a:latin typeface="Lato" panose="020F0502020204030203" pitchFamily="34" charset="0"/>
                <a:cs typeface="Lato" panose="020F0502020204030203" pitchFamily="34" charset="0"/>
              </a:rPr>
              <a:t>НОВОЕ В ЗАКОНОДАТЕЛЬСТВЕ</a:t>
            </a:r>
          </a:p>
        </p:txBody>
      </p:sp>
      <p:pic>
        <p:nvPicPr>
          <p:cNvPr id="3" name="Picture 3" descr="C:\Users\Илья\Desktop\Герб цветн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26088" y="460527"/>
            <a:ext cx="734403" cy="7630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Таблица 20"/>
          <p:cNvGraphicFramePr>
            <a:graphicFrameLocks noGrp="1"/>
          </p:cNvGraphicFramePr>
          <p:nvPr>
            <p:extLst>
              <p:ext uri="{D42A27DB-BD31-4B8C-83A1-F6EECF244321}">
                <p14:modId xmlns:p14="http://schemas.microsoft.com/office/powerpoint/2010/main" val="598184450"/>
              </p:ext>
            </p:extLst>
          </p:nvPr>
        </p:nvGraphicFramePr>
        <p:xfrm>
          <a:off x="272480" y="1112516"/>
          <a:ext cx="9505056" cy="5379720"/>
        </p:xfrm>
        <a:graphic>
          <a:graphicData uri="http://schemas.openxmlformats.org/drawingml/2006/table">
            <a:tbl>
              <a:tblPr>
                <a:tableStyleId>{5C22544A-7EE6-4342-B048-85BDC9FD1C3A}</a:tableStyleId>
              </a:tblPr>
              <a:tblGrid>
                <a:gridCol w="9505056"/>
              </a:tblGrid>
              <a:tr h="248057">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ru-RU" sz="1700" b="0" i="0" u="none" strike="noStrike" kern="1200" cap="none" normalizeH="0" baseline="0" dirty="0" smtClean="0">
                          <a:ln>
                            <a:noFill/>
                          </a:ln>
                          <a:solidFill>
                            <a:schemeClr val="bg1"/>
                          </a:solidFill>
                          <a:effectLst/>
                          <a:latin typeface="Lato" panose="020F0502020204030203" pitchFamily="34" charset="0"/>
                          <a:ea typeface="Cambria Math" pitchFamily="18" charset="0"/>
                          <a:cs typeface="Lato" panose="020F0502020204030203" pitchFamily="34" charset="0"/>
                        </a:rPr>
                        <a:t>В области безопасности гидротехнических сооружений</a:t>
                      </a:r>
                    </a:p>
                  </a:txBody>
                  <a:tcPr marL="68580" marR="68580" marT="0" marB="0" anchor="ctr">
                    <a:solidFill>
                      <a:srgbClr val="0070C0"/>
                    </a:solidFill>
                  </a:tcPr>
                </a:tc>
              </a:tr>
              <a:tr h="1021411">
                <a:tc>
                  <a:txBody>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txBody>
                  <a:tcPr marL="68580" marR="68580" marT="0" marB="0" anchor="ctr">
                    <a:solidFill>
                      <a:schemeClr val="bg1">
                        <a:lumMod val="95000"/>
                      </a:schemeClr>
                    </a:solidFill>
                  </a:tcPr>
                </a:tc>
              </a:tr>
            </a:tbl>
          </a:graphicData>
        </a:graphic>
      </p:graphicFrame>
      <p:sp>
        <p:nvSpPr>
          <p:cNvPr id="5" name="Номер слайда 4"/>
          <p:cNvSpPr>
            <a:spLocks noGrp="1"/>
          </p:cNvSpPr>
          <p:nvPr>
            <p:ph type="sldNum" sz="quarter" idx="12"/>
          </p:nvPr>
        </p:nvSpPr>
        <p:spPr/>
        <p:txBody>
          <a:bodyPr/>
          <a:lstStyle/>
          <a:p>
            <a:fld id="{B19B0651-EE4F-4900-A07F-96A6BFA9D0F0}" type="slidenum">
              <a:rPr lang="ru-RU" smtClean="0"/>
              <a:t>3</a:t>
            </a:fld>
            <a:endParaRPr lang="ru-RU" dirty="0"/>
          </a:p>
        </p:txBody>
      </p:sp>
      <p:graphicFrame>
        <p:nvGraphicFramePr>
          <p:cNvPr id="11" name="Таблица 10"/>
          <p:cNvGraphicFramePr>
            <a:graphicFrameLocks noGrp="1"/>
          </p:cNvGraphicFramePr>
          <p:nvPr>
            <p:extLst>
              <p:ext uri="{D42A27DB-BD31-4B8C-83A1-F6EECF244321}">
                <p14:modId xmlns:p14="http://schemas.microsoft.com/office/powerpoint/2010/main" val="265419133"/>
              </p:ext>
            </p:extLst>
          </p:nvPr>
        </p:nvGraphicFramePr>
        <p:xfrm>
          <a:off x="272480" y="1448780"/>
          <a:ext cx="9487054" cy="4250628"/>
        </p:xfrm>
        <a:graphic>
          <a:graphicData uri="http://schemas.openxmlformats.org/drawingml/2006/table">
            <a:tbl>
              <a:tblPr firstRow="1" bandRow="1">
                <a:tableStyleId>{5940675A-B579-460E-94D1-54222C63F5DA}</a:tableStyleId>
              </a:tblPr>
              <a:tblGrid>
                <a:gridCol w="5173095"/>
                <a:gridCol w="4313959"/>
              </a:tblGrid>
              <a:tr h="4250628">
                <a:tc>
                  <a:txBody>
                    <a:bodyPr/>
                    <a:lstStyle/>
                    <a:p>
                      <a:pPr algn="just"/>
                      <a:r>
                        <a:rPr kumimoji="0" lang="ru-RU" sz="1400" b="1"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Постановление Правительства РФ от 06.11.1998 № 1303   «Об утверждении Положения о декларировании безопасности гидротехнических сооружений»</a:t>
                      </a:r>
                    </a:p>
                    <a:p>
                      <a:pPr marL="285750" indent="-285750" algn="just">
                        <a:buFontTx/>
                        <a:buChar char="-"/>
                      </a:pPr>
                      <a:r>
                        <a:rPr lang="ru-RU" sz="1400" b="0" i="0" kern="1200" dirty="0" smtClean="0">
                          <a:solidFill>
                            <a:schemeClr val="tx1"/>
                          </a:solidFill>
                          <a:effectLst/>
                          <a:latin typeface="Times New Roman" panose="02020603050405020304" pitchFamily="18" charset="0"/>
                          <a:ea typeface="+mn-ea"/>
                          <a:cs typeface="Times New Roman" panose="02020603050405020304" pitchFamily="18" charset="0"/>
                        </a:rPr>
                        <a:t>в случае если участниками обследования установлено, что возможные повреждения гидротехнических сооружений не приведут к возникновению чрезвычайной ситуации, декларирование безопасности таких гидротехнических сооружений не проводится, сведения о них не вносятся в Российский регистр гидротехнических сооружений и разрешение на эксплуатацию гидротехнического сооружения не требуется;</a:t>
                      </a:r>
                    </a:p>
                    <a:p>
                      <a:pPr marL="285750" indent="-285750" algn="just">
                        <a:buFontTx/>
                        <a:buChar char="-"/>
                      </a:pPr>
                      <a:r>
                        <a:rPr lang="ru-RU" sz="1400" b="0" i="0" kern="1200" dirty="0" smtClean="0">
                          <a:solidFill>
                            <a:schemeClr val="tx1"/>
                          </a:solidFill>
                          <a:effectLst/>
                          <a:latin typeface="Times New Roman" panose="02020603050405020304" pitchFamily="18" charset="0"/>
                          <a:ea typeface="+mn-ea"/>
                          <a:cs typeface="Times New Roman" panose="02020603050405020304" pitchFamily="18" charset="0"/>
                        </a:rPr>
                        <a:t>реквизиты заключения МЧС России о готовности эксплуатирующей организации к локализации и ликвидации ЧС и защите населения и территорий</a:t>
                      </a:r>
                      <a:r>
                        <a:rPr lang="ru-RU" sz="1700" b="1" i="0" kern="1200" dirty="0" smtClean="0">
                          <a:solidFill>
                            <a:schemeClr val="tx1"/>
                          </a:solidFill>
                          <a:effectLst/>
                          <a:latin typeface="+mn-lt"/>
                          <a:ea typeface="+mn-ea"/>
                          <a:cs typeface="+mn-cs"/>
                        </a:rPr>
                        <a:t/>
                      </a:r>
                      <a:br>
                        <a:rPr lang="ru-RU" sz="1700" b="1" i="0" kern="1200" dirty="0" smtClean="0">
                          <a:solidFill>
                            <a:schemeClr val="tx1"/>
                          </a:solidFill>
                          <a:effectLst/>
                          <a:latin typeface="+mn-lt"/>
                          <a:ea typeface="+mn-ea"/>
                          <a:cs typeface="+mn-cs"/>
                        </a:rPr>
                      </a:br>
                      <a:r>
                        <a:rPr lang="ru-RU" sz="1700" b="1" i="0" kern="1200" dirty="0" smtClean="0">
                          <a:solidFill>
                            <a:schemeClr val="tx1"/>
                          </a:solidFill>
                          <a:effectLst/>
                          <a:latin typeface="+mn-lt"/>
                          <a:ea typeface="+mn-ea"/>
                          <a:cs typeface="+mn-cs"/>
                        </a:rPr>
                        <a:t/>
                      </a:r>
                      <a:br>
                        <a:rPr lang="ru-RU" sz="1700" b="1" i="0" kern="1200" dirty="0" smtClean="0">
                          <a:solidFill>
                            <a:schemeClr val="tx1"/>
                          </a:solidFill>
                          <a:effectLst/>
                          <a:latin typeface="+mn-lt"/>
                          <a:ea typeface="+mn-ea"/>
                          <a:cs typeface="+mn-cs"/>
                        </a:rPr>
                      </a:br>
                      <a:endParaRPr lang="ru-RU" sz="1700" b="1" i="0" kern="1200" dirty="0" smtClean="0">
                        <a:solidFill>
                          <a:schemeClr val="tx1"/>
                        </a:solidFill>
                        <a:effectLst/>
                        <a:latin typeface="+mn-lt"/>
                        <a:ea typeface="+mn-ea"/>
                        <a:cs typeface="+mn-cs"/>
                      </a:endParaRPr>
                    </a:p>
                    <a:p>
                      <a:pPr marL="285750" indent="-285750" algn="just">
                        <a:buFontTx/>
                        <a:buChar char="-"/>
                      </a:pPr>
                      <a:endParaRPr lang="ru-RU" sz="1700" b="1" i="0" kern="1200" dirty="0" smtClean="0">
                        <a:solidFill>
                          <a:schemeClr val="tx1"/>
                        </a:solidFill>
                        <a:effectLst/>
                        <a:latin typeface="+mn-lt"/>
                        <a:ea typeface="+mn-ea"/>
                        <a:cs typeface="+mn-cs"/>
                      </a:endParaRPr>
                    </a:p>
                    <a:p>
                      <a:pPr marL="285750" indent="-285750" algn="just">
                        <a:buFontTx/>
                        <a:buChar char="-"/>
                      </a:pPr>
                      <a:endParaRPr lang="ru-RU" sz="1400" b="1" dirty="0">
                        <a:latin typeface="Times New Roman" panose="02020603050405020304" pitchFamily="18" charset="0"/>
                        <a:cs typeface="Times New Roman" panose="02020603050405020304" pitchFamily="18" charset="0"/>
                      </a:endParaRPr>
                    </a:p>
                  </a:txBody>
                  <a:tcPr/>
                </a:tc>
                <a:tc>
                  <a:txBody>
                    <a:bodyPr/>
                    <a:lstStyle/>
                    <a:p>
                      <a:pPr algn="just"/>
                      <a:r>
                        <a:rPr kumimoji="0" lang="ru-RU" sz="1400" b="1"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Постановление Правительства РФ от 20.11.2020 № 1892 «О декларировании безопасности гидротехнических сооружений»</a:t>
                      </a:r>
                    </a:p>
                    <a:p>
                      <a:pPr marL="285750" indent="-285750" algn="just">
                        <a:buFontTx/>
                        <a:buChar char="-"/>
                      </a:pPr>
                      <a:r>
                        <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условие отсутствует;</a:t>
                      </a:r>
                    </a:p>
                    <a:p>
                      <a:pPr marL="285750" indent="-285750" algn="just">
                        <a:buFontTx/>
                        <a:buChar char="-"/>
                      </a:pPr>
                      <a:endPar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endParaRPr>
                    </a:p>
                    <a:p>
                      <a:pPr marL="285750" indent="-285750" algn="just">
                        <a:buFontTx/>
                        <a:buChar char="-"/>
                      </a:pPr>
                      <a:endPar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endParaRPr>
                    </a:p>
                    <a:p>
                      <a:pPr marL="285750" indent="-285750" algn="just">
                        <a:buFontTx/>
                        <a:buChar char="-"/>
                      </a:pPr>
                      <a:endPar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endParaRPr>
                    </a:p>
                    <a:p>
                      <a:pPr marL="285750" indent="-285750" algn="just">
                        <a:buFontTx/>
                        <a:buChar char="-"/>
                      </a:pPr>
                      <a:endPar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endParaRPr>
                    </a:p>
                    <a:p>
                      <a:pPr marL="285750" indent="-285750" algn="just">
                        <a:buFontTx/>
                        <a:buChar char="-"/>
                      </a:pPr>
                      <a:endPar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endParaRPr>
                    </a:p>
                    <a:p>
                      <a:pPr marL="0" indent="0" algn="just">
                        <a:buFontTx/>
                        <a:buNone/>
                      </a:pPr>
                      <a:endPar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endParaRPr>
                    </a:p>
                    <a:p>
                      <a:pPr marL="285750" indent="-285750" algn="just">
                        <a:buFontTx/>
                        <a:buChar char="-"/>
                      </a:pPr>
                      <a:endPar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endParaRPr>
                    </a:p>
                    <a:p>
                      <a:pPr marL="285750" indent="-285750" algn="just">
                        <a:buFontTx/>
                        <a:buChar char="-"/>
                      </a:pPr>
                      <a:r>
                        <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заключение не требуется;</a:t>
                      </a:r>
                    </a:p>
                    <a:p>
                      <a:pPr marL="285750" indent="-285750" algn="just">
                        <a:buFontTx/>
                        <a:buChar char="-"/>
                      </a:pPr>
                      <a:endPar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endParaRPr>
                    </a:p>
                    <a:p>
                      <a:pPr marL="285750" indent="-285750" algn="just">
                        <a:buFontTx/>
                        <a:buChar char="-"/>
                      </a:pPr>
                      <a:endPar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endParaRPr>
                    </a:p>
                    <a:p>
                      <a:pPr marL="285750" indent="-285750" algn="just">
                        <a:buFontTx/>
                        <a:buChar char="-"/>
                      </a:pPr>
                      <a:r>
                        <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к декларации прилагаются критерии безопасности ГТС и пояснительная записка к ним;</a:t>
                      </a:r>
                    </a:p>
                    <a:p>
                      <a:pPr marL="285750" indent="-285750" algn="just">
                        <a:buFontTx/>
                        <a:buChar char="-"/>
                      </a:pPr>
                      <a:r>
                        <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состоит из двух частей: положения о декларировании и правил проведения экспертизы</a:t>
                      </a:r>
                    </a:p>
                    <a:p>
                      <a:pPr marL="0" indent="0" algn="just">
                        <a:buFontTx/>
                        <a:buNone/>
                      </a:pPr>
                      <a:endParaRPr lang="ru-RU" sz="1400" b="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731631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Илья\Desktop\ростехнадзорВерхний колонтитул.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2636"/>
            <a:ext cx="9906000" cy="95988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428499" y="368660"/>
            <a:ext cx="7566841" cy="959882"/>
          </a:xfrm>
        </p:spPr>
        <p:txBody>
          <a:bodyPr>
            <a:normAutofit/>
          </a:bodyPr>
          <a:lstStyle/>
          <a:p>
            <a:pPr algn="l"/>
            <a:r>
              <a:rPr lang="ru-RU" sz="1900" dirty="0">
                <a:solidFill>
                  <a:schemeClr val="bg1"/>
                </a:solidFill>
                <a:latin typeface="Lato" panose="020F0502020204030203" pitchFamily="34" charset="0"/>
                <a:cs typeface="Lato" panose="020F0502020204030203" pitchFamily="34" charset="0"/>
              </a:rPr>
              <a:t>НОВОЕ В ЗАКОНОДАТЕЛЬСТВЕ</a:t>
            </a:r>
          </a:p>
        </p:txBody>
      </p:sp>
      <p:pic>
        <p:nvPicPr>
          <p:cNvPr id="3" name="Picture 3" descr="C:\Users\Илья\Desktop\Герб цветн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26087" y="251061"/>
            <a:ext cx="734403" cy="763029"/>
          </a:xfrm>
          <a:prstGeom prst="rect">
            <a:avLst/>
          </a:prstGeom>
          <a:noFill/>
          <a:extLst>
            <a:ext uri="{909E8E84-426E-40DD-AFC4-6F175D3DCCD1}">
              <a14:hiddenFill xmlns:a14="http://schemas.microsoft.com/office/drawing/2010/main">
                <a:solidFill>
                  <a:srgbClr val="FFFFFF"/>
                </a:solidFill>
              </a14:hiddenFill>
            </a:ext>
          </a:extLst>
        </p:spPr>
      </p:pic>
      <p:sp>
        <p:nvSpPr>
          <p:cNvPr id="5" name="Номер слайда 4"/>
          <p:cNvSpPr>
            <a:spLocks noGrp="1"/>
          </p:cNvSpPr>
          <p:nvPr>
            <p:ph type="sldNum" sz="quarter" idx="12"/>
          </p:nvPr>
        </p:nvSpPr>
        <p:spPr/>
        <p:txBody>
          <a:bodyPr/>
          <a:lstStyle/>
          <a:p>
            <a:fld id="{B19B0651-EE4F-4900-A07F-96A6BFA9D0F0}" type="slidenum">
              <a:rPr lang="ru-RU" smtClean="0"/>
              <a:t>4</a:t>
            </a:fld>
            <a:endParaRPr lang="ru-RU" dirty="0"/>
          </a:p>
        </p:txBody>
      </p:sp>
      <p:graphicFrame>
        <p:nvGraphicFramePr>
          <p:cNvPr id="11" name="Таблица 10"/>
          <p:cNvGraphicFramePr>
            <a:graphicFrameLocks noGrp="1"/>
          </p:cNvGraphicFramePr>
          <p:nvPr>
            <p:extLst>
              <p:ext uri="{D42A27DB-BD31-4B8C-83A1-F6EECF244321}">
                <p14:modId xmlns:p14="http://schemas.microsoft.com/office/powerpoint/2010/main" val="999716054"/>
              </p:ext>
            </p:extLst>
          </p:nvPr>
        </p:nvGraphicFramePr>
        <p:xfrm>
          <a:off x="209473" y="1127760"/>
          <a:ext cx="9487054" cy="5364596"/>
        </p:xfrm>
        <a:graphic>
          <a:graphicData uri="http://schemas.openxmlformats.org/drawingml/2006/table">
            <a:tbl>
              <a:tblPr firstRow="1" bandRow="1">
                <a:tableStyleId>{5940675A-B579-460E-94D1-54222C63F5DA}</a:tableStyleId>
              </a:tblPr>
              <a:tblGrid>
                <a:gridCol w="4896544"/>
                <a:gridCol w="4590510"/>
              </a:tblGrid>
              <a:tr h="1224136">
                <a:tc>
                  <a:txBody>
                    <a:bodyPr/>
                    <a:lstStyle/>
                    <a:p>
                      <a:pPr marL="0" marR="0" indent="0" algn="l" defTabSz="892855" rtl="0" eaLnBrk="1" fontAlgn="auto" latinLnBrk="0" hangingPunct="1">
                        <a:lnSpc>
                          <a:spcPct val="100000"/>
                        </a:lnSpc>
                        <a:spcBef>
                          <a:spcPts val="0"/>
                        </a:spcBef>
                        <a:spcAft>
                          <a:spcPts val="0"/>
                        </a:spcAft>
                        <a:buClrTx/>
                        <a:buSzTx/>
                        <a:buFontTx/>
                        <a:buNone/>
                        <a:tabLst/>
                        <a:defRPr/>
                      </a:pPr>
                      <a:r>
                        <a:rPr kumimoji="0" lang="ru-RU" sz="1400" b="1"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Постановление Правительства РФ от 18.12.2001  № 876     «Об утверждении правил определения величины финансового обеспечения гражданской за вред, причиненный в результате аварии гидротехнического сооружения»</a:t>
                      </a:r>
                    </a:p>
                    <a:p>
                      <a:pPr marL="285750" marR="0" indent="-285750" algn="just" defTabSz="892855" rtl="0" eaLnBrk="1" fontAlgn="auto" latinLnBrk="0" hangingPunct="1">
                        <a:lnSpc>
                          <a:spcPct val="100000"/>
                        </a:lnSpc>
                        <a:spcBef>
                          <a:spcPts val="0"/>
                        </a:spcBef>
                        <a:spcAft>
                          <a:spcPts val="0"/>
                        </a:spcAft>
                        <a:buClrTx/>
                        <a:buSzTx/>
                        <a:buFontTx/>
                        <a:buChar char="-"/>
                        <a:tabLst/>
                        <a:defRPr/>
                      </a:pPr>
                      <a:r>
                        <a:rPr lang="ru-RU" sz="1400" b="0" i="0" kern="1200" dirty="0" smtClean="0">
                          <a:solidFill>
                            <a:schemeClr val="tx1"/>
                          </a:solidFill>
                          <a:effectLst/>
                          <a:latin typeface="Times New Roman" panose="02020603050405020304" pitchFamily="18" charset="0"/>
                          <a:ea typeface="+mn-ea"/>
                          <a:cs typeface="Times New Roman" panose="02020603050405020304" pitchFamily="18" charset="0"/>
                        </a:rPr>
                        <a:t>владелец ГТС представляет в орган надзора Расчет вреда вместе с декларацией безопасности ГТС, а при отсутствии такой декларации – вместе с обоснованием сценария аварии ГТС,</a:t>
                      </a:r>
                      <a:r>
                        <a:rPr lang="ru-RU" sz="14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в результате которой может быть причинен вред</a:t>
                      </a:r>
                      <a:r>
                        <a:rPr lang="ru-RU" sz="1400" b="0" i="0" kern="1200" dirty="0" smtClean="0">
                          <a:solidFill>
                            <a:schemeClr val="tx1"/>
                          </a:solidFill>
                          <a:effectLst/>
                          <a:latin typeface="Times New Roman" panose="02020603050405020304" pitchFamily="18" charset="0"/>
                          <a:ea typeface="+mn-ea"/>
                          <a:cs typeface="Times New Roman" panose="02020603050405020304" pitchFamily="18" charset="0"/>
                        </a:rPr>
                        <a:t>;</a:t>
                      </a:r>
                    </a:p>
                    <a:p>
                      <a:pPr marL="285750" marR="0" indent="-285750" algn="just" defTabSz="892855" rtl="0" eaLnBrk="1" fontAlgn="auto" latinLnBrk="0" hangingPunct="1">
                        <a:lnSpc>
                          <a:spcPct val="100000"/>
                        </a:lnSpc>
                        <a:spcBef>
                          <a:spcPts val="0"/>
                        </a:spcBef>
                        <a:spcAft>
                          <a:spcPts val="0"/>
                        </a:spcAft>
                        <a:buClrTx/>
                        <a:buSzTx/>
                        <a:buFontTx/>
                        <a:buChar char="-"/>
                        <a:tabLst/>
                        <a:defRPr/>
                      </a:pPr>
                      <a:r>
                        <a:rPr lang="ru-RU" sz="1400" b="0" i="0" kern="1200" dirty="0" smtClean="0">
                          <a:solidFill>
                            <a:schemeClr val="tx1"/>
                          </a:solidFill>
                          <a:effectLst/>
                          <a:latin typeface="Times New Roman" panose="02020603050405020304" pitchFamily="18" charset="0"/>
                          <a:ea typeface="+mn-ea"/>
                          <a:cs typeface="Times New Roman" panose="02020603050405020304" pitchFamily="18" charset="0"/>
                        </a:rPr>
                        <a:t>орган надзора проверяет обоснованность расчетов, соответствие их утвержденным методикам;</a:t>
                      </a:r>
                    </a:p>
                    <a:p>
                      <a:pPr marL="0" marR="0" indent="0" algn="l" defTabSz="892855" rtl="0" eaLnBrk="1" fontAlgn="auto" latinLnBrk="0" hangingPunct="1">
                        <a:lnSpc>
                          <a:spcPct val="100000"/>
                        </a:lnSpc>
                        <a:spcBef>
                          <a:spcPts val="0"/>
                        </a:spcBef>
                        <a:spcAft>
                          <a:spcPts val="0"/>
                        </a:spcAft>
                        <a:buClrTx/>
                        <a:buSzTx/>
                        <a:buFontTx/>
                        <a:buNone/>
                        <a:tabLst/>
                        <a:defRPr/>
                      </a:pPr>
                      <a:endParaRPr lang="ru-RU" sz="1400" b="1" dirty="0" smtClean="0">
                        <a:latin typeface="Times New Roman" panose="02020603050405020304" pitchFamily="18" charset="0"/>
                        <a:cs typeface="Times New Roman" panose="02020603050405020304" pitchFamily="18" charset="0"/>
                      </a:endParaRPr>
                    </a:p>
                  </a:txBody>
                  <a:tcPr/>
                </a:tc>
                <a:tc>
                  <a:txBody>
                    <a:bodyPr/>
                    <a:lstStyle/>
                    <a:p>
                      <a:r>
                        <a:rPr kumimoji="0" lang="ru-RU" sz="1400" b="1"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Постановление Правительства РФ от 03.10.2020        № 1596 «Об утверждении правил определения величины финансового обеспечения гражданской за вред, причиненный в результате аварии гидротехнического сооружения»</a:t>
                      </a:r>
                    </a:p>
                    <a:p>
                      <a:pPr marL="285750" marR="0" indent="-285750" algn="just" defTabSz="892855" rtl="0" eaLnBrk="1" fontAlgn="auto" latinLnBrk="0" hangingPunct="1">
                        <a:lnSpc>
                          <a:spcPct val="100000"/>
                        </a:lnSpc>
                        <a:spcBef>
                          <a:spcPts val="0"/>
                        </a:spcBef>
                        <a:spcAft>
                          <a:spcPts val="0"/>
                        </a:spcAft>
                        <a:buClrTx/>
                        <a:buSzTx/>
                        <a:buFontTx/>
                        <a:buChar char="-"/>
                        <a:tabLst/>
                        <a:defRPr/>
                      </a:pPr>
                      <a:r>
                        <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величину финансового обеспечения ответственности определяет орган надзора на основании Расчета вреда, произведенного и согласованного и являющегося обязательным приложением к декларации безопасности;</a:t>
                      </a:r>
                    </a:p>
                    <a:p>
                      <a:pPr marL="285750" marR="0" indent="-285750" algn="just" defTabSz="892855" rtl="0" eaLnBrk="1" fontAlgn="auto" latinLnBrk="0" hangingPunct="1">
                        <a:lnSpc>
                          <a:spcPct val="100000"/>
                        </a:lnSpc>
                        <a:spcBef>
                          <a:spcPts val="0"/>
                        </a:spcBef>
                        <a:spcAft>
                          <a:spcPts val="0"/>
                        </a:spcAft>
                        <a:buClrTx/>
                        <a:buSzTx/>
                        <a:buFontTx/>
                        <a:buChar char="-"/>
                        <a:tabLst/>
                        <a:defRPr/>
                      </a:pPr>
                      <a:r>
                        <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орган исполнительной власти субъекта РФ согласовывает Расчет при соответствии его методике, в части правильности определения величин составляющих вероятного вреда;</a:t>
                      </a:r>
                    </a:p>
                  </a:txBody>
                  <a:tcPr/>
                </a:tc>
              </a:tr>
              <a:tr h="2286116">
                <a:tc>
                  <a:txBody>
                    <a:bodyPr/>
                    <a:lstStyle/>
                    <a:p>
                      <a:pPr algn="just"/>
                      <a:r>
                        <a:rPr kumimoji="0" lang="ru-RU" sz="1400" b="1"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Постановление Правительства РФ от 23.05.1998 № 490   «О порядке формирования и ведения Российского регистра  гидротехнических сооружений»</a:t>
                      </a:r>
                    </a:p>
                    <a:p>
                      <a:pPr marL="0" indent="0" algn="just">
                        <a:buFontTx/>
                        <a:buNone/>
                      </a:pPr>
                      <a:endParaRPr lang="ru-RU" sz="1700" b="1" i="0" kern="1200" dirty="0" smtClean="0">
                        <a:solidFill>
                          <a:schemeClr val="tx1"/>
                        </a:solidFill>
                        <a:effectLst/>
                        <a:latin typeface="+mn-lt"/>
                        <a:ea typeface="+mn-ea"/>
                        <a:cs typeface="+mn-cs"/>
                      </a:endParaRPr>
                    </a:p>
                    <a:p>
                      <a:pPr marL="285750" indent="-285750" algn="just">
                        <a:buFontTx/>
                        <a:buChar char="-"/>
                      </a:pPr>
                      <a:endParaRPr lang="ru-RU" sz="1400" b="1" dirty="0">
                        <a:latin typeface="Times New Roman" panose="02020603050405020304" pitchFamily="18" charset="0"/>
                        <a:cs typeface="Times New Roman" panose="02020603050405020304" pitchFamily="18" charset="0"/>
                      </a:endParaRPr>
                    </a:p>
                  </a:txBody>
                  <a:tcPr/>
                </a:tc>
                <a:tc>
                  <a:txBody>
                    <a:bodyPr/>
                    <a:lstStyle/>
                    <a:p>
                      <a:pPr algn="just"/>
                      <a:r>
                        <a:rPr kumimoji="0" lang="ru-RU" sz="1400" b="1"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Постановление Правительства РФ от 20.11.2020         № 1893 «Об утверждении Правил формирования и ведения Российского регистра гидротехнических сооружений». </a:t>
                      </a:r>
                      <a:r>
                        <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Определены:</a:t>
                      </a:r>
                    </a:p>
                    <a:p>
                      <a:pPr marL="285750" indent="-285750" algn="just">
                        <a:buFontTx/>
                        <a:buChar char="-"/>
                      </a:pPr>
                      <a:r>
                        <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состав и форма сведений для формирования Регистра,</a:t>
                      </a:r>
                    </a:p>
                    <a:p>
                      <a:pPr marL="285750" indent="-285750" algn="just">
                        <a:buFontTx/>
                        <a:buChar char="-"/>
                      </a:pPr>
                      <a:r>
                        <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регистрация в Регистре,</a:t>
                      </a:r>
                    </a:p>
                    <a:p>
                      <a:pPr marL="285750" indent="-285750" algn="just">
                        <a:buFontTx/>
                        <a:buChar char="-"/>
                      </a:pPr>
                      <a:r>
                        <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внесение изменений в Регистр,</a:t>
                      </a:r>
                    </a:p>
                    <a:p>
                      <a:pPr marL="285750" indent="-285750" algn="just">
                        <a:buFontTx/>
                        <a:buChar char="-"/>
                      </a:pPr>
                      <a:r>
                        <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исключение из Регистра,</a:t>
                      </a:r>
                    </a:p>
                    <a:p>
                      <a:pPr marL="285750" indent="-285750" algn="just">
                        <a:buFontTx/>
                        <a:buChar char="-"/>
                      </a:pPr>
                      <a:r>
                        <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предоставление информации.</a:t>
                      </a:r>
                    </a:p>
                  </a:txBody>
                  <a:tcPr/>
                </a:tc>
              </a:tr>
            </a:tbl>
          </a:graphicData>
        </a:graphic>
      </p:graphicFrame>
    </p:spTree>
    <p:extLst>
      <p:ext uri="{BB962C8B-B14F-4D97-AF65-F5344CB8AC3E}">
        <p14:creationId xmlns:p14="http://schemas.microsoft.com/office/powerpoint/2010/main" val="1857355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Илья\Desktop\ростехнадзорВерхний колонтитул.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2636"/>
            <a:ext cx="9906000" cy="95988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428499" y="368660"/>
            <a:ext cx="7566841" cy="959882"/>
          </a:xfrm>
        </p:spPr>
        <p:txBody>
          <a:bodyPr>
            <a:normAutofit/>
          </a:bodyPr>
          <a:lstStyle/>
          <a:p>
            <a:pPr algn="l"/>
            <a:r>
              <a:rPr lang="ru-RU" sz="1900" dirty="0">
                <a:solidFill>
                  <a:schemeClr val="bg1"/>
                </a:solidFill>
                <a:latin typeface="Lato" panose="020F0502020204030203" pitchFamily="34" charset="0"/>
                <a:cs typeface="Lato" panose="020F0502020204030203" pitchFamily="34" charset="0"/>
              </a:rPr>
              <a:t>НОВОЕ В ЗАКОНОДАТЕЛЬСТВЕ</a:t>
            </a:r>
          </a:p>
        </p:txBody>
      </p:sp>
      <p:pic>
        <p:nvPicPr>
          <p:cNvPr id="3" name="Picture 3" descr="C:\Users\Илья\Desktop\Герб цветн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26087" y="251061"/>
            <a:ext cx="734403" cy="763029"/>
          </a:xfrm>
          <a:prstGeom prst="rect">
            <a:avLst/>
          </a:prstGeom>
          <a:noFill/>
          <a:extLst>
            <a:ext uri="{909E8E84-426E-40DD-AFC4-6F175D3DCCD1}">
              <a14:hiddenFill xmlns:a14="http://schemas.microsoft.com/office/drawing/2010/main">
                <a:solidFill>
                  <a:srgbClr val="FFFFFF"/>
                </a:solidFill>
              </a14:hiddenFill>
            </a:ext>
          </a:extLst>
        </p:spPr>
      </p:pic>
      <p:sp>
        <p:nvSpPr>
          <p:cNvPr id="5" name="Номер слайда 4"/>
          <p:cNvSpPr>
            <a:spLocks noGrp="1"/>
          </p:cNvSpPr>
          <p:nvPr>
            <p:ph type="sldNum" sz="quarter" idx="12"/>
          </p:nvPr>
        </p:nvSpPr>
        <p:spPr/>
        <p:txBody>
          <a:bodyPr/>
          <a:lstStyle/>
          <a:p>
            <a:fld id="{B19B0651-EE4F-4900-A07F-96A6BFA9D0F0}" type="slidenum">
              <a:rPr lang="ru-RU" smtClean="0"/>
              <a:t>5</a:t>
            </a:fld>
            <a:endParaRPr lang="ru-RU" dirty="0"/>
          </a:p>
        </p:txBody>
      </p:sp>
      <p:graphicFrame>
        <p:nvGraphicFramePr>
          <p:cNvPr id="11" name="Таблица 10"/>
          <p:cNvGraphicFramePr>
            <a:graphicFrameLocks noGrp="1"/>
          </p:cNvGraphicFramePr>
          <p:nvPr>
            <p:extLst>
              <p:ext uri="{D42A27DB-BD31-4B8C-83A1-F6EECF244321}">
                <p14:modId xmlns:p14="http://schemas.microsoft.com/office/powerpoint/2010/main" val="912733333"/>
              </p:ext>
            </p:extLst>
          </p:nvPr>
        </p:nvGraphicFramePr>
        <p:xfrm>
          <a:off x="209473" y="1127760"/>
          <a:ext cx="9487054" cy="5303520"/>
        </p:xfrm>
        <a:graphic>
          <a:graphicData uri="http://schemas.openxmlformats.org/drawingml/2006/table">
            <a:tbl>
              <a:tblPr firstRow="1" bandRow="1">
                <a:tableStyleId>{5940675A-B579-460E-94D1-54222C63F5DA}</a:tableStyleId>
              </a:tblPr>
              <a:tblGrid>
                <a:gridCol w="4896544"/>
                <a:gridCol w="4590510"/>
              </a:tblGrid>
              <a:tr h="1224136">
                <a:tc>
                  <a:txBody>
                    <a:bodyPr/>
                    <a:lstStyle/>
                    <a:p>
                      <a:pPr marL="0" marR="0" indent="0" algn="l" defTabSz="892855" rtl="0" eaLnBrk="1" fontAlgn="auto" latinLnBrk="0" hangingPunct="1">
                        <a:lnSpc>
                          <a:spcPct val="100000"/>
                        </a:lnSpc>
                        <a:spcBef>
                          <a:spcPts val="0"/>
                        </a:spcBef>
                        <a:spcAft>
                          <a:spcPts val="0"/>
                        </a:spcAft>
                        <a:buClrTx/>
                        <a:buSzTx/>
                        <a:buFontTx/>
                        <a:buNone/>
                        <a:tabLst/>
                        <a:defRPr/>
                      </a:pPr>
                      <a:r>
                        <a:rPr kumimoji="0" lang="ru-RU" sz="1400" b="1"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Постановление Правительства РФ от 02.11.2013  № 986     «О классификации гидротехнических сооружений»</a:t>
                      </a:r>
                    </a:p>
                    <a:p>
                      <a:pPr marL="0" marR="0" indent="0" algn="just" defTabSz="892855" rtl="0" eaLnBrk="1" fontAlgn="auto" latinLnBrk="0" hangingPunct="1">
                        <a:lnSpc>
                          <a:spcPct val="100000"/>
                        </a:lnSpc>
                        <a:spcBef>
                          <a:spcPts val="0"/>
                        </a:spcBef>
                        <a:spcAft>
                          <a:spcPts val="0"/>
                        </a:spcAft>
                        <a:buClrTx/>
                        <a:buSzTx/>
                        <a:buFontTx/>
                        <a:buNone/>
                        <a:tabLst/>
                        <a:defRPr/>
                      </a:pPr>
                      <a:r>
                        <a:rPr lang="ru-RU" sz="1400" b="0" i="0" kern="1200" dirty="0" smtClean="0">
                          <a:solidFill>
                            <a:schemeClr val="tx1"/>
                          </a:solidFill>
                          <a:effectLst/>
                          <a:latin typeface="Times New Roman" panose="02020603050405020304" pitchFamily="18" charset="0"/>
                          <a:ea typeface="+mn-ea"/>
                          <a:cs typeface="Times New Roman" panose="02020603050405020304" pitchFamily="18" charset="0"/>
                        </a:rPr>
                        <a:t>- установить, что ГТС подразделяются на классы:</a:t>
                      </a:r>
                    </a:p>
                    <a:p>
                      <a:pPr marL="0" marR="0" indent="0" algn="just" defTabSz="892855" rtl="0" eaLnBrk="1" fontAlgn="auto" latinLnBrk="0" hangingPunct="1">
                        <a:lnSpc>
                          <a:spcPct val="100000"/>
                        </a:lnSpc>
                        <a:spcBef>
                          <a:spcPts val="0"/>
                        </a:spcBef>
                        <a:spcAft>
                          <a:spcPts val="0"/>
                        </a:spcAft>
                        <a:buClrTx/>
                        <a:buSzTx/>
                        <a:buFontTx/>
                        <a:buNone/>
                        <a:tabLst/>
                        <a:defRPr/>
                      </a:pPr>
                      <a:r>
                        <a:rPr lang="ru-RU" sz="1400" b="0" i="0" kern="1200" dirty="0" smtClean="0">
                          <a:solidFill>
                            <a:schemeClr val="tx1"/>
                          </a:solidFill>
                          <a:effectLst/>
                          <a:latin typeface="Times New Roman" panose="02020603050405020304" pitchFamily="18" charset="0"/>
                          <a:ea typeface="+mn-ea"/>
                          <a:cs typeface="Times New Roman" panose="02020603050405020304" pitchFamily="18" charset="0"/>
                        </a:rPr>
                        <a:t>  I класс - ГТС чрезвычайно высокой опасности,</a:t>
                      </a:r>
                    </a:p>
                    <a:p>
                      <a:pPr marL="0" marR="0" indent="0" algn="just" defTabSz="892855" rtl="0" eaLnBrk="1" fontAlgn="auto" latinLnBrk="0" hangingPunct="1">
                        <a:lnSpc>
                          <a:spcPct val="100000"/>
                        </a:lnSpc>
                        <a:spcBef>
                          <a:spcPts val="0"/>
                        </a:spcBef>
                        <a:spcAft>
                          <a:spcPts val="0"/>
                        </a:spcAft>
                        <a:buClrTx/>
                        <a:buSzTx/>
                        <a:buFontTx/>
                        <a:buNone/>
                        <a:tabLst/>
                        <a:defRPr/>
                      </a:pPr>
                      <a:r>
                        <a:rPr lang="ru-RU" sz="14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smtClean="0">
                          <a:solidFill>
                            <a:schemeClr val="tx1"/>
                          </a:solidFill>
                          <a:effectLst/>
                          <a:latin typeface="Times New Roman" panose="02020603050405020304" pitchFamily="18" charset="0"/>
                          <a:ea typeface="+mn-ea"/>
                          <a:cs typeface="Times New Roman" panose="02020603050405020304" pitchFamily="18" charset="0"/>
                        </a:rPr>
                        <a:t>I</a:t>
                      </a:r>
                      <a:r>
                        <a:rPr lang="ru-RU" sz="1400" b="0" i="0" kern="1200" dirty="0" smtClean="0">
                          <a:solidFill>
                            <a:schemeClr val="tx1"/>
                          </a:solidFill>
                          <a:effectLst/>
                          <a:latin typeface="Times New Roman" panose="02020603050405020304" pitchFamily="18" charset="0"/>
                          <a:ea typeface="+mn-ea"/>
                          <a:cs typeface="Times New Roman" panose="02020603050405020304" pitchFamily="18" charset="0"/>
                        </a:rPr>
                        <a:t>I класс - ГТС высокой опасности,</a:t>
                      </a:r>
                    </a:p>
                    <a:p>
                      <a:pPr marL="0" marR="0" indent="0" algn="just" defTabSz="892855" rtl="0" eaLnBrk="1" fontAlgn="auto" latinLnBrk="0" hangingPunct="1">
                        <a:lnSpc>
                          <a:spcPct val="100000"/>
                        </a:lnSpc>
                        <a:spcBef>
                          <a:spcPts val="0"/>
                        </a:spcBef>
                        <a:spcAft>
                          <a:spcPts val="0"/>
                        </a:spcAft>
                        <a:buClrTx/>
                        <a:buSzTx/>
                        <a:buFontTx/>
                        <a:buNone/>
                        <a:tabLst/>
                        <a:defRPr/>
                      </a:pPr>
                      <a:r>
                        <a:rPr lang="ru-RU" sz="14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smtClean="0">
                          <a:solidFill>
                            <a:schemeClr val="tx1"/>
                          </a:solidFill>
                          <a:effectLst/>
                          <a:latin typeface="Times New Roman" panose="02020603050405020304" pitchFamily="18" charset="0"/>
                          <a:ea typeface="+mn-ea"/>
                          <a:cs typeface="Times New Roman" panose="02020603050405020304" pitchFamily="18" charset="0"/>
                        </a:rPr>
                        <a:t>II</a:t>
                      </a:r>
                      <a:r>
                        <a:rPr lang="ru-RU" sz="1400" b="0" i="0" kern="1200" dirty="0" smtClean="0">
                          <a:solidFill>
                            <a:schemeClr val="tx1"/>
                          </a:solidFill>
                          <a:effectLst/>
                          <a:latin typeface="Times New Roman" panose="02020603050405020304" pitchFamily="18" charset="0"/>
                          <a:ea typeface="+mn-ea"/>
                          <a:cs typeface="Times New Roman" panose="02020603050405020304" pitchFamily="18" charset="0"/>
                        </a:rPr>
                        <a:t>I класс - ГТС средней опасности,</a:t>
                      </a:r>
                    </a:p>
                    <a:p>
                      <a:pPr marL="0" marR="0" indent="0" algn="just" defTabSz="892855" rtl="0" eaLnBrk="1" fontAlgn="auto" latinLnBrk="0" hangingPunct="1">
                        <a:lnSpc>
                          <a:spcPct val="100000"/>
                        </a:lnSpc>
                        <a:spcBef>
                          <a:spcPts val="0"/>
                        </a:spcBef>
                        <a:spcAft>
                          <a:spcPts val="0"/>
                        </a:spcAft>
                        <a:buClrTx/>
                        <a:buSzTx/>
                        <a:buFontTx/>
                        <a:buNone/>
                        <a:tabLst/>
                        <a:defRPr/>
                      </a:pPr>
                      <a:r>
                        <a:rPr lang="ru-RU" sz="14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smtClean="0">
                          <a:solidFill>
                            <a:schemeClr val="tx1"/>
                          </a:solidFill>
                          <a:effectLst/>
                          <a:latin typeface="Times New Roman" panose="02020603050405020304" pitchFamily="18" charset="0"/>
                          <a:ea typeface="+mn-ea"/>
                          <a:cs typeface="Times New Roman" panose="02020603050405020304" pitchFamily="18" charset="0"/>
                        </a:rPr>
                        <a:t>V</a:t>
                      </a:r>
                      <a:r>
                        <a:rPr lang="ru-RU" sz="1400" b="0" i="0" kern="1200" dirty="0" smtClean="0">
                          <a:solidFill>
                            <a:schemeClr val="tx1"/>
                          </a:solidFill>
                          <a:effectLst/>
                          <a:latin typeface="Times New Roman" panose="02020603050405020304" pitchFamily="18" charset="0"/>
                          <a:ea typeface="+mn-ea"/>
                          <a:cs typeface="Times New Roman" panose="02020603050405020304" pitchFamily="18" charset="0"/>
                        </a:rPr>
                        <a:t>I класс - ГТС низкой опасности;</a:t>
                      </a:r>
                    </a:p>
                    <a:p>
                      <a:pPr marL="0" marR="0" indent="0" algn="just" defTabSz="892855" rtl="0" eaLnBrk="1" fontAlgn="auto" latinLnBrk="0" hangingPunct="1">
                        <a:lnSpc>
                          <a:spcPct val="100000"/>
                        </a:lnSpc>
                        <a:spcBef>
                          <a:spcPts val="0"/>
                        </a:spcBef>
                        <a:spcAft>
                          <a:spcPts val="0"/>
                        </a:spcAft>
                        <a:buClrTx/>
                        <a:buSzTx/>
                        <a:buFontTx/>
                        <a:buNone/>
                        <a:tabLst/>
                        <a:defRPr/>
                      </a:pPr>
                      <a:r>
                        <a:rPr lang="ru-RU" sz="1400" b="0" i="0" kern="1200" dirty="0" smtClean="0">
                          <a:solidFill>
                            <a:schemeClr val="tx1"/>
                          </a:solidFill>
                          <a:effectLst/>
                          <a:latin typeface="Times New Roman" panose="02020603050405020304" pitchFamily="18" charset="0"/>
                          <a:ea typeface="+mn-ea"/>
                          <a:cs typeface="Times New Roman" panose="02020603050405020304" pitchFamily="18" charset="0"/>
                        </a:rPr>
                        <a:t>- классы ГТС ТЭС в зависимости от мощности</a:t>
                      </a:r>
                    </a:p>
                    <a:p>
                      <a:pPr marL="0" marR="0" indent="0" algn="just" defTabSz="892855" rtl="0" eaLnBrk="1" fontAlgn="auto" latinLnBrk="0" hangingPunct="1">
                        <a:lnSpc>
                          <a:spcPct val="100000"/>
                        </a:lnSpc>
                        <a:spcBef>
                          <a:spcPts val="0"/>
                        </a:spcBef>
                        <a:spcAft>
                          <a:spcPts val="0"/>
                        </a:spcAft>
                        <a:buClrTx/>
                        <a:buSzTx/>
                        <a:buFontTx/>
                        <a:buNone/>
                        <a:tabLst/>
                        <a:defRPr/>
                      </a:pPr>
                      <a:r>
                        <a:rPr lang="ru-RU" sz="1400" b="0" i="0" kern="1200" dirty="0" smtClean="0">
                          <a:solidFill>
                            <a:schemeClr val="tx1"/>
                          </a:solidFill>
                          <a:effectLst/>
                          <a:latin typeface="Times New Roman" panose="02020603050405020304" pitchFamily="18" charset="0"/>
                          <a:ea typeface="+mn-ea"/>
                          <a:cs typeface="Times New Roman" panose="02020603050405020304" pitchFamily="18" charset="0"/>
                        </a:rPr>
                        <a:t>- классы ГТС в зависимости от последствий возможных гидродинамических аварий по критериям:</a:t>
                      </a:r>
                    </a:p>
                    <a:p>
                      <a:pPr marL="0" marR="0" indent="0" algn="just" defTabSz="892855" rtl="0" eaLnBrk="1" fontAlgn="auto" latinLnBrk="0" hangingPunct="1">
                        <a:lnSpc>
                          <a:spcPct val="100000"/>
                        </a:lnSpc>
                        <a:spcBef>
                          <a:spcPts val="0"/>
                        </a:spcBef>
                        <a:spcAft>
                          <a:spcPts val="0"/>
                        </a:spcAft>
                        <a:buClrTx/>
                        <a:buSzTx/>
                        <a:buFontTx/>
                        <a:buNone/>
                        <a:tabLst/>
                        <a:defRPr/>
                      </a:pPr>
                      <a:r>
                        <a:rPr lang="ru-RU" sz="1400" b="0" i="0" kern="1200" dirty="0" smtClean="0">
                          <a:solidFill>
                            <a:schemeClr val="tx1"/>
                          </a:solidFill>
                          <a:effectLst/>
                          <a:latin typeface="Times New Roman" panose="02020603050405020304" pitchFamily="18" charset="0"/>
                          <a:ea typeface="+mn-ea"/>
                          <a:cs typeface="Times New Roman" panose="02020603050405020304" pitchFamily="18" charset="0"/>
                        </a:rPr>
                        <a:t>размер возможного материального ущерба,</a:t>
                      </a:r>
                    </a:p>
                    <a:p>
                      <a:pPr marL="0" marR="0" indent="0" algn="just" defTabSz="892855" rtl="0" eaLnBrk="1" fontAlgn="auto" latinLnBrk="0" hangingPunct="1">
                        <a:lnSpc>
                          <a:spcPct val="100000"/>
                        </a:lnSpc>
                        <a:spcBef>
                          <a:spcPts val="0"/>
                        </a:spcBef>
                        <a:spcAft>
                          <a:spcPts val="0"/>
                        </a:spcAft>
                        <a:buClrTx/>
                        <a:buSzTx/>
                        <a:buFontTx/>
                        <a:buNone/>
                        <a:tabLst/>
                        <a:defRPr/>
                      </a:pPr>
                      <a:r>
                        <a:rPr lang="ru-RU" sz="1400" b="0" i="0" kern="1200" dirty="0" smtClean="0">
                          <a:solidFill>
                            <a:schemeClr val="tx1"/>
                          </a:solidFill>
                          <a:effectLst/>
                          <a:latin typeface="Times New Roman" panose="02020603050405020304" pitchFamily="18" charset="0"/>
                          <a:ea typeface="+mn-ea"/>
                          <a:cs typeface="Times New Roman" panose="02020603050405020304" pitchFamily="18" charset="0"/>
                        </a:rPr>
                        <a:t>характеристика территории распространения ЧС</a:t>
                      </a:r>
                      <a:endParaRPr lang="ru-RU" sz="1400" b="1" dirty="0" smtClean="0">
                        <a:latin typeface="Times New Roman" panose="02020603050405020304" pitchFamily="18" charset="0"/>
                        <a:cs typeface="Times New Roman" panose="02020603050405020304" pitchFamily="18" charset="0"/>
                      </a:endParaRPr>
                    </a:p>
                  </a:txBody>
                  <a:tcPr/>
                </a:tc>
                <a:tc>
                  <a:txBody>
                    <a:bodyPr/>
                    <a:lstStyle/>
                    <a:p>
                      <a:r>
                        <a:rPr kumimoji="0" lang="ru-RU" sz="1400" b="1"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Постановление Правительства РФ от 05.10.2020        № 1607 «Об утверждении критериев классификации гидротехнических сооружений»</a:t>
                      </a:r>
                    </a:p>
                    <a:p>
                      <a:pPr marL="285750" marR="0" indent="-285750" algn="just" defTabSz="892855" rtl="0" eaLnBrk="1" fontAlgn="auto" latinLnBrk="0" hangingPunct="1">
                        <a:lnSpc>
                          <a:spcPct val="100000"/>
                        </a:lnSpc>
                        <a:spcBef>
                          <a:spcPts val="0"/>
                        </a:spcBef>
                        <a:spcAft>
                          <a:spcPts val="0"/>
                        </a:spcAft>
                        <a:buClrTx/>
                        <a:buSzTx/>
                        <a:buFontTx/>
                        <a:buChar char="-"/>
                        <a:tabLst/>
                        <a:defRPr/>
                      </a:pPr>
                      <a:r>
                        <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исключено;</a:t>
                      </a:r>
                    </a:p>
                    <a:p>
                      <a:pPr marL="285750" marR="0" indent="-285750" algn="just" defTabSz="892855" rtl="0" eaLnBrk="1" fontAlgn="auto" latinLnBrk="0" hangingPunct="1">
                        <a:lnSpc>
                          <a:spcPct val="100000"/>
                        </a:lnSpc>
                        <a:spcBef>
                          <a:spcPts val="0"/>
                        </a:spcBef>
                        <a:spcAft>
                          <a:spcPts val="0"/>
                        </a:spcAft>
                        <a:buClrTx/>
                        <a:buSzTx/>
                        <a:buFontTx/>
                        <a:buChar char="-"/>
                        <a:tabLst/>
                        <a:defRPr/>
                      </a:pPr>
                      <a:endPar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endParaRPr>
                    </a:p>
                    <a:p>
                      <a:pPr marL="285750" marR="0" indent="-285750" algn="just" defTabSz="892855" rtl="0" eaLnBrk="1" fontAlgn="auto" latinLnBrk="0" hangingPunct="1">
                        <a:lnSpc>
                          <a:spcPct val="100000"/>
                        </a:lnSpc>
                        <a:spcBef>
                          <a:spcPts val="0"/>
                        </a:spcBef>
                        <a:spcAft>
                          <a:spcPts val="0"/>
                        </a:spcAft>
                        <a:buClrTx/>
                        <a:buSzTx/>
                        <a:buFontTx/>
                        <a:buChar char="-"/>
                        <a:tabLst/>
                        <a:defRPr/>
                      </a:pPr>
                      <a:endPar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endParaRPr>
                    </a:p>
                    <a:p>
                      <a:pPr marL="0" marR="0" indent="0" algn="just" defTabSz="892855"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endParaRPr>
                    </a:p>
                    <a:p>
                      <a:pPr marL="285750" marR="0" indent="-285750" algn="just" defTabSz="892855" rtl="0" eaLnBrk="1" fontAlgn="auto" latinLnBrk="0" hangingPunct="1">
                        <a:lnSpc>
                          <a:spcPct val="100000"/>
                        </a:lnSpc>
                        <a:spcBef>
                          <a:spcPts val="0"/>
                        </a:spcBef>
                        <a:spcAft>
                          <a:spcPts val="0"/>
                        </a:spcAft>
                        <a:buClrTx/>
                        <a:buSzTx/>
                        <a:buFontTx/>
                        <a:buChar char="-"/>
                        <a:tabLst/>
                        <a:defRPr/>
                      </a:pPr>
                      <a:r>
                        <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исключено;</a:t>
                      </a:r>
                    </a:p>
                    <a:p>
                      <a:pPr marL="285750" marR="0" indent="-285750" algn="just" defTabSz="892855" rtl="0" eaLnBrk="1" fontAlgn="auto" latinLnBrk="0" hangingPunct="1">
                        <a:lnSpc>
                          <a:spcPct val="100000"/>
                        </a:lnSpc>
                        <a:spcBef>
                          <a:spcPts val="0"/>
                        </a:spcBef>
                        <a:spcAft>
                          <a:spcPts val="0"/>
                        </a:spcAft>
                        <a:buClrTx/>
                        <a:buSzTx/>
                        <a:buFontTx/>
                        <a:buChar char="-"/>
                        <a:tabLst/>
                        <a:defRPr/>
                      </a:pPr>
                      <a:endPar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endParaRPr>
                    </a:p>
                    <a:p>
                      <a:pPr marL="285750" marR="0" indent="-285750" algn="just" defTabSz="892855" rtl="0" eaLnBrk="1" fontAlgn="auto" latinLnBrk="0" hangingPunct="1">
                        <a:lnSpc>
                          <a:spcPct val="100000"/>
                        </a:lnSpc>
                        <a:spcBef>
                          <a:spcPts val="0"/>
                        </a:spcBef>
                        <a:spcAft>
                          <a:spcPts val="0"/>
                        </a:spcAft>
                        <a:buClrTx/>
                        <a:buSzTx/>
                        <a:buFontTx/>
                        <a:buChar char="-"/>
                        <a:tabLst/>
                        <a:defRPr/>
                      </a:pPr>
                      <a:endPar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endParaRPr>
                    </a:p>
                    <a:p>
                      <a:pPr marL="285750" marR="0" indent="-285750" algn="just" defTabSz="892855" rtl="0" eaLnBrk="1" fontAlgn="auto" latinLnBrk="0" hangingPunct="1">
                        <a:lnSpc>
                          <a:spcPct val="100000"/>
                        </a:lnSpc>
                        <a:spcBef>
                          <a:spcPts val="0"/>
                        </a:spcBef>
                        <a:spcAft>
                          <a:spcPts val="0"/>
                        </a:spcAft>
                        <a:buClrTx/>
                        <a:buSzTx/>
                        <a:buFontTx/>
                        <a:buChar char="-"/>
                        <a:tabLst/>
                        <a:defRPr/>
                      </a:pPr>
                      <a:r>
                        <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исключено;</a:t>
                      </a:r>
                    </a:p>
                    <a:p>
                      <a:pPr marL="285750" marR="0" indent="-285750" algn="just" defTabSz="892855" rtl="0" eaLnBrk="1" fontAlgn="auto" latinLnBrk="0" hangingPunct="1">
                        <a:lnSpc>
                          <a:spcPct val="100000"/>
                        </a:lnSpc>
                        <a:spcBef>
                          <a:spcPts val="0"/>
                        </a:spcBef>
                        <a:spcAft>
                          <a:spcPts val="0"/>
                        </a:spcAft>
                        <a:buClrTx/>
                        <a:buSzTx/>
                        <a:buFontTx/>
                        <a:buChar char="-"/>
                        <a:tabLst/>
                        <a:defRPr/>
                      </a:pPr>
                      <a:r>
                        <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исключено;</a:t>
                      </a:r>
                    </a:p>
                  </a:txBody>
                  <a:tcPr/>
                </a:tc>
              </a:tr>
              <a:tr h="2286116">
                <a:tc>
                  <a:txBody>
                    <a:bodyPr/>
                    <a:lstStyle/>
                    <a:p>
                      <a:pPr algn="just"/>
                      <a:r>
                        <a:rPr kumimoji="0" lang="ru-RU" sz="1400" b="1"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Постановление Правительства РФ от 27.02.1999 № 237   «Об утверждении Положения об эксплуатации гидротехнического сооружения и обеспечении безопасности гидротехнического сооружения, разрешение на строительство и эксплуатацию которого аннулировано (в том числе гидротехнического сооружения, находящегося в аварийном состоянии), гидротехнического сооружения, которое не имеет собственника или собственник которого неизвестен либо от права собственности на которое собственник отказался"</a:t>
                      </a:r>
                      <a:endParaRPr lang="ru-RU" sz="1700" b="1" i="0" kern="1200" dirty="0" smtClean="0">
                        <a:solidFill>
                          <a:schemeClr val="tx1"/>
                        </a:solidFill>
                        <a:effectLst/>
                        <a:latin typeface="+mn-lt"/>
                        <a:ea typeface="+mn-ea"/>
                        <a:cs typeface="+mn-cs"/>
                      </a:endParaRPr>
                    </a:p>
                    <a:p>
                      <a:pPr marL="285750" indent="-285750" algn="just">
                        <a:buFontTx/>
                        <a:buChar char="-"/>
                      </a:pPr>
                      <a:endParaRPr lang="ru-RU" sz="1400" b="1" dirty="0">
                        <a:latin typeface="Times New Roman" panose="02020603050405020304" pitchFamily="18" charset="0"/>
                        <a:cs typeface="Times New Roman" panose="02020603050405020304" pitchFamily="18" charset="0"/>
                      </a:endParaRPr>
                    </a:p>
                  </a:txBody>
                  <a:tcPr/>
                </a:tc>
                <a:tc>
                  <a:txBody>
                    <a:bodyPr/>
                    <a:lstStyle/>
                    <a:p>
                      <a:pPr algn="just"/>
                      <a:r>
                        <a:rPr kumimoji="0" lang="ru-RU" sz="1400" b="1"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Постановление Правительства РФ от 05.10.2020         № 1606 «Об утверждении Положения об эксплуатации гидротехнического сооружения и обеспечении безопасности гидротехнического сооружения..»</a:t>
                      </a:r>
                    </a:p>
                    <a:p>
                      <a:pPr algn="just"/>
                      <a:r>
                        <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 орган исполнительной власти субъекта РФ в 3-месячный срок организует обследование выявленного гидротехнического сооружения, разработку плана мероприятий по обеспечению безопасности такого гидротехнического сооружения а также согласование указанного плана мероприятий с органом государственного надзора</a:t>
                      </a:r>
                    </a:p>
                  </a:txBody>
                  <a:tcPr/>
                </a:tc>
              </a:tr>
            </a:tbl>
          </a:graphicData>
        </a:graphic>
      </p:graphicFrame>
    </p:spTree>
    <p:extLst>
      <p:ext uri="{BB962C8B-B14F-4D97-AF65-F5344CB8AC3E}">
        <p14:creationId xmlns:p14="http://schemas.microsoft.com/office/powerpoint/2010/main" val="56765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Илья\Desktop\ростехнадзорВерхний колонтитул.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2636"/>
            <a:ext cx="9906000" cy="95988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428499" y="368660"/>
            <a:ext cx="7566841" cy="959882"/>
          </a:xfrm>
        </p:spPr>
        <p:txBody>
          <a:bodyPr>
            <a:normAutofit/>
          </a:bodyPr>
          <a:lstStyle/>
          <a:p>
            <a:pPr algn="l"/>
            <a:r>
              <a:rPr lang="ru-RU" sz="1900" dirty="0">
                <a:solidFill>
                  <a:schemeClr val="bg1"/>
                </a:solidFill>
                <a:latin typeface="Lato" panose="020F0502020204030203" pitchFamily="34" charset="0"/>
                <a:cs typeface="Lato" panose="020F0502020204030203" pitchFamily="34" charset="0"/>
              </a:rPr>
              <a:t>НОВОЕ В ЗАКОНОДАТЕЛЬСТВЕ</a:t>
            </a:r>
          </a:p>
        </p:txBody>
      </p:sp>
      <p:pic>
        <p:nvPicPr>
          <p:cNvPr id="3" name="Picture 3" descr="C:\Users\Илья\Desktop\Герб цветн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26088" y="460527"/>
            <a:ext cx="734403" cy="7630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Таблица 20"/>
          <p:cNvGraphicFramePr>
            <a:graphicFrameLocks noGrp="1"/>
          </p:cNvGraphicFramePr>
          <p:nvPr>
            <p:extLst>
              <p:ext uri="{D42A27DB-BD31-4B8C-83A1-F6EECF244321}">
                <p14:modId xmlns:p14="http://schemas.microsoft.com/office/powerpoint/2010/main" val="381459093"/>
              </p:ext>
            </p:extLst>
          </p:nvPr>
        </p:nvGraphicFramePr>
        <p:xfrm>
          <a:off x="272480" y="1112516"/>
          <a:ext cx="9505056" cy="5379720"/>
        </p:xfrm>
        <a:graphic>
          <a:graphicData uri="http://schemas.openxmlformats.org/drawingml/2006/table">
            <a:tbl>
              <a:tblPr>
                <a:tableStyleId>{5C22544A-7EE6-4342-B048-85BDC9FD1C3A}</a:tableStyleId>
              </a:tblPr>
              <a:tblGrid>
                <a:gridCol w="9505056"/>
              </a:tblGrid>
              <a:tr h="248057">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ru-RU" sz="1700" b="0" i="0" u="none" strike="noStrike" kern="1200" cap="none" normalizeH="0" baseline="0" dirty="0" smtClean="0">
                          <a:ln>
                            <a:noFill/>
                          </a:ln>
                          <a:solidFill>
                            <a:schemeClr val="bg1"/>
                          </a:solidFill>
                          <a:effectLst/>
                          <a:latin typeface="Lato" panose="020F0502020204030203" pitchFamily="34" charset="0"/>
                          <a:ea typeface="Cambria Math" pitchFamily="18" charset="0"/>
                          <a:cs typeface="Lato" panose="020F0502020204030203" pitchFamily="34" charset="0"/>
                        </a:rPr>
                        <a:t>В области безопасности гидротехнических сооружений</a:t>
                      </a:r>
                    </a:p>
                  </a:txBody>
                  <a:tcPr marL="68580" marR="68580" marT="0" marB="0" anchor="ctr">
                    <a:solidFill>
                      <a:srgbClr val="0070C0"/>
                    </a:solidFill>
                  </a:tcPr>
                </a:tc>
              </a:tr>
              <a:tr h="1021411">
                <a:tc>
                  <a:txBody>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txBody>
                  <a:tcPr marL="68580" marR="68580" marT="0" marB="0" anchor="ctr">
                    <a:solidFill>
                      <a:schemeClr val="bg1">
                        <a:lumMod val="95000"/>
                      </a:schemeClr>
                    </a:solidFill>
                  </a:tcPr>
                </a:tc>
              </a:tr>
            </a:tbl>
          </a:graphicData>
        </a:graphic>
      </p:graphicFrame>
      <p:sp>
        <p:nvSpPr>
          <p:cNvPr id="5" name="Номер слайда 4"/>
          <p:cNvSpPr>
            <a:spLocks noGrp="1"/>
          </p:cNvSpPr>
          <p:nvPr>
            <p:ph type="sldNum" sz="quarter" idx="12"/>
          </p:nvPr>
        </p:nvSpPr>
        <p:spPr/>
        <p:txBody>
          <a:bodyPr/>
          <a:lstStyle/>
          <a:p>
            <a:fld id="{B19B0651-EE4F-4900-A07F-96A6BFA9D0F0}" type="slidenum">
              <a:rPr lang="ru-RU" smtClean="0"/>
              <a:t>6</a:t>
            </a:fld>
            <a:endParaRPr lang="ru-RU" dirty="0"/>
          </a:p>
        </p:txBody>
      </p:sp>
      <p:graphicFrame>
        <p:nvGraphicFramePr>
          <p:cNvPr id="11" name="Таблица 10"/>
          <p:cNvGraphicFramePr>
            <a:graphicFrameLocks noGrp="1"/>
          </p:cNvGraphicFramePr>
          <p:nvPr>
            <p:extLst>
              <p:ext uri="{D42A27DB-BD31-4B8C-83A1-F6EECF244321}">
                <p14:modId xmlns:p14="http://schemas.microsoft.com/office/powerpoint/2010/main" val="2150297753"/>
              </p:ext>
            </p:extLst>
          </p:nvPr>
        </p:nvGraphicFramePr>
        <p:xfrm>
          <a:off x="272480" y="1448780"/>
          <a:ext cx="9487054" cy="4358640"/>
        </p:xfrm>
        <a:graphic>
          <a:graphicData uri="http://schemas.openxmlformats.org/drawingml/2006/table">
            <a:tbl>
              <a:tblPr firstRow="1" bandRow="1">
                <a:tableStyleId>{5940675A-B579-460E-94D1-54222C63F5DA}</a:tableStyleId>
              </a:tblPr>
              <a:tblGrid>
                <a:gridCol w="4824536"/>
                <a:gridCol w="4662518"/>
              </a:tblGrid>
              <a:tr h="4250628">
                <a:tc>
                  <a:txBody>
                    <a:bodyPr/>
                    <a:lstStyle/>
                    <a:p>
                      <a:pPr algn="just"/>
                      <a:r>
                        <a:rPr kumimoji="0" lang="ru-RU" sz="1400" b="1"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Постановление Правительства РФ от 27.12.2012 № 1108   «О федеральном государственном надзоре в области безопасности гидротехнических сооружений»</a:t>
                      </a:r>
                    </a:p>
                    <a:p>
                      <a:r>
                        <a:rPr lang="ru-RU" sz="1400" dirty="0" smtClean="0">
                          <a:effectLst/>
                        </a:rPr>
                        <a:t>- предметом проверки при осуществлении федерального государственного надзора является соблюдение юридическим лицом, индивидуальным предпринимателем в процессе осуществления деятельности по эксплуатации, капитальному ремонту, консервации и ликвидации гидротехнических сооружений обязательных требований. </a:t>
                      </a:r>
                    </a:p>
                    <a:p>
                      <a:endParaRPr lang="ru-RU" sz="1400" dirty="0" smtClean="0">
                        <a:effectLst/>
                      </a:endParaRPr>
                    </a:p>
                    <a:p>
                      <a:endParaRPr lang="ru-RU" sz="1400" dirty="0" smtClean="0">
                        <a:effectLst/>
                      </a:endParaRPr>
                    </a:p>
                    <a:p>
                      <a:r>
                        <a:rPr lang="ru-RU" sz="1400" dirty="0" smtClean="0">
                          <a:effectLst/>
                        </a:rPr>
                        <a:t>- должностные лица, указанные в при проведении плановой проверки обязаны использовать проверочные листы (списки контрольных вопросов)</a:t>
                      </a:r>
                    </a:p>
                    <a:p>
                      <a:pPr marL="285750" indent="-285750" algn="just">
                        <a:buFontTx/>
                        <a:buChar char="-"/>
                      </a:pPr>
                      <a:r>
                        <a:rPr lang="ru-RU" sz="1700" b="1" i="0" kern="1200" dirty="0" smtClean="0">
                          <a:solidFill>
                            <a:schemeClr val="tx1"/>
                          </a:solidFill>
                          <a:effectLst/>
                          <a:latin typeface="+mn-lt"/>
                          <a:ea typeface="+mn-ea"/>
                          <a:cs typeface="+mn-cs"/>
                        </a:rPr>
                        <a:t/>
                      </a:r>
                      <a:br>
                        <a:rPr lang="ru-RU" sz="1700" b="1" i="0" kern="1200" dirty="0" smtClean="0">
                          <a:solidFill>
                            <a:schemeClr val="tx1"/>
                          </a:solidFill>
                          <a:effectLst/>
                          <a:latin typeface="+mn-lt"/>
                          <a:ea typeface="+mn-ea"/>
                          <a:cs typeface="+mn-cs"/>
                        </a:rPr>
                      </a:br>
                      <a:r>
                        <a:rPr lang="ru-RU" sz="1700" b="1" i="0" kern="1200" dirty="0" smtClean="0">
                          <a:solidFill>
                            <a:schemeClr val="tx1"/>
                          </a:solidFill>
                          <a:effectLst/>
                          <a:latin typeface="+mn-lt"/>
                          <a:ea typeface="+mn-ea"/>
                          <a:cs typeface="+mn-cs"/>
                        </a:rPr>
                        <a:t/>
                      </a:r>
                      <a:br>
                        <a:rPr lang="ru-RU" sz="1700" b="1" i="0" kern="1200" dirty="0" smtClean="0">
                          <a:solidFill>
                            <a:schemeClr val="tx1"/>
                          </a:solidFill>
                          <a:effectLst/>
                          <a:latin typeface="+mn-lt"/>
                          <a:ea typeface="+mn-ea"/>
                          <a:cs typeface="+mn-cs"/>
                        </a:rPr>
                      </a:br>
                      <a:endParaRPr lang="ru-RU" sz="1700" b="1" i="0" kern="1200" dirty="0" smtClean="0">
                        <a:solidFill>
                          <a:schemeClr val="tx1"/>
                        </a:solidFill>
                        <a:effectLst/>
                        <a:latin typeface="+mn-lt"/>
                        <a:ea typeface="+mn-ea"/>
                        <a:cs typeface="+mn-cs"/>
                      </a:endParaRPr>
                    </a:p>
                    <a:p>
                      <a:pPr marL="285750" indent="-285750" algn="just">
                        <a:buFontTx/>
                        <a:buChar char="-"/>
                      </a:pPr>
                      <a:endParaRPr lang="ru-RU" sz="1700" b="1" i="0" kern="1200" dirty="0" smtClean="0">
                        <a:solidFill>
                          <a:schemeClr val="tx1"/>
                        </a:solidFill>
                        <a:effectLst/>
                        <a:latin typeface="+mn-lt"/>
                        <a:ea typeface="+mn-ea"/>
                        <a:cs typeface="+mn-cs"/>
                      </a:endParaRPr>
                    </a:p>
                    <a:p>
                      <a:pPr marL="285750" indent="-285750" algn="just">
                        <a:buFontTx/>
                        <a:buChar char="-"/>
                      </a:pPr>
                      <a:endParaRPr lang="ru-RU" sz="1400" b="1" dirty="0">
                        <a:latin typeface="Times New Roman" panose="02020603050405020304" pitchFamily="18" charset="0"/>
                        <a:cs typeface="Times New Roman" panose="02020603050405020304" pitchFamily="18" charset="0"/>
                      </a:endParaRPr>
                    </a:p>
                  </a:txBody>
                  <a:tcPr/>
                </a:tc>
                <a:tc>
                  <a:txBody>
                    <a:bodyPr/>
                    <a:lstStyle/>
                    <a:p>
                      <a:pPr algn="just"/>
                      <a:r>
                        <a:rPr kumimoji="0" lang="ru-RU" sz="1400" b="1"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Постановление Правительства РФ от 30.06.2021 </a:t>
                      </a:r>
                    </a:p>
                    <a:p>
                      <a:pPr algn="just"/>
                      <a:r>
                        <a:rPr kumimoji="0" lang="ru-RU" sz="1400" b="1"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 № 1080 «О федеральном государственном надзоре в области безопасности гидротехнических сооружений»</a:t>
                      </a:r>
                    </a:p>
                    <a:p>
                      <a:pPr marL="285750" indent="-285750" algn="just">
                        <a:buFontTx/>
                        <a:buChar char="-"/>
                      </a:pPr>
                      <a:r>
                        <a:rPr lang="ru-RU" sz="1400" dirty="0" smtClean="0"/>
                        <a:t>предметом государственного надзора является соблюдение юридическим лицом, индивидуальным предпринимателем в процессе осуществления деятельности по эксплуатации, капитальному ремонту, консервации и ликвидации гидротехнических сооружений требований к обеспечению безопасности гидротехнических сооружений.</a:t>
                      </a:r>
                    </a:p>
                    <a:p>
                      <a:pPr marL="285750" indent="-285750" algn="just">
                        <a:buFontTx/>
                        <a:buChar char="-"/>
                      </a:pPr>
                      <a:r>
                        <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условие отсутствует;</a:t>
                      </a:r>
                    </a:p>
                    <a:p>
                      <a:pPr marL="285750" indent="-285750" algn="just">
                        <a:buFontTx/>
                        <a:buChar char="-"/>
                      </a:pPr>
                      <a:endPar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endParaRPr>
                    </a:p>
                    <a:p>
                      <a:pPr marL="285750" indent="-285750" algn="just">
                        <a:buFontTx/>
                        <a:buChar char="-"/>
                      </a:pPr>
                      <a:endPar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endParaRPr>
                    </a:p>
                    <a:p>
                      <a:pPr marL="285750" indent="-285750" algn="just">
                        <a:buFontTx/>
                        <a:buChar char="-"/>
                      </a:pPr>
                      <a:endPar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endParaRPr>
                    </a:p>
                    <a:p>
                      <a:pPr marL="285750" indent="-285750" algn="just">
                        <a:buFontTx/>
                        <a:buChar char="-"/>
                      </a:pPr>
                      <a:endPar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endParaRPr>
                    </a:p>
                    <a:p>
                      <a:pPr marL="285750" indent="-285750" algn="just">
                        <a:buFontTx/>
                        <a:buChar char="-"/>
                      </a:pPr>
                      <a:endPar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endParaRPr>
                    </a:p>
                    <a:p>
                      <a:pPr marL="0" indent="0" algn="just">
                        <a:buFontTx/>
                        <a:buNone/>
                      </a:pPr>
                      <a:endPar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endParaRPr>
                    </a:p>
                    <a:p>
                      <a:pPr marL="285750" indent="-285750" algn="just">
                        <a:buFontTx/>
                        <a:buChar char="-"/>
                      </a:pPr>
                      <a:endPar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endParaRPr>
                    </a:p>
                    <a:p>
                      <a:pPr marL="0" indent="0" algn="just">
                        <a:buFontTx/>
                        <a:buNone/>
                      </a:pPr>
                      <a:endParaRPr lang="ru-RU" sz="1400" b="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008691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Илья\Desktop\ростехнадзорВерхний колонтитул.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66190"/>
            <a:ext cx="9906000" cy="95988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428499" y="368660"/>
            <a:ext cx="7566841" cy="959882"/>
          </a:xfrm>
        </p:spPr>
        <p:txBody>
          <a:bodyPr>
            <a:normAutofit/>
          </a:bodyPr>
          <a:lstStyle/>
          <a:p>
            <a:pPr algn="l"/>
            <a:r>
              <a:rPr lang="ru-RU" sz="1900" dirty="0">
                <a:solidFill>
                  <a:schemeClr val="bg1"/>
                </a:solidFill>
                <a:latin typeface="Lato" panose="020F0502020204030203" pitchFamily="34" charset="0"/>
                <a:cs typeface="Lato" panose="020F0502020204030203" pitchFamily="34" charset="0"/>
              </a:rPr>
              <a:t>НОВОЕ В ЗАКОНОДАТЕЛЬСТВЕ</a:t>
            </a:r>
          </a:p>
        </p:txBody>
      </p:sp>
      <p:pic>
        <p:nvPicPr>
          <p:cNvPr id="3" name="Picture 3" descr="C:\Users\Илья\Desktop\Герб цветн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26088" y="460527"/>
            <a:ext cx="734403" cy="7630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Таблица 20"/>
          <p:cNvGraphicFramePr>
            <a:graphicFrameLocks noGrp="1"/>
          </p:cNvGraphicFramePr>
          <p:nvPr>
            <p:extLst>
              <p:ext uri="{D42A27DB-BD31-4B8C-83A1-F6EECF244321}">
                <p14:modId xmlns:p14="http://schemas.microsoft.com/office/powerpoint/2010/main" val="1501490842"/>
              </p:ext>
            </p:extLst>
          </p:nvPr>
        </p:nvGraphicFramePr>
        <p:xfrm>
          <a:off x="380492" y="1448780"/>
          <a:ext cx="9361040" cy="4707460"/>
        </p:xfrm>
        <a:graphic>
          <a:graphicData uri="http://schemas.openxmlformats.org/drawingml/2006/table">
            <a:tbl>
              <a:tblPr>
                <a:tableStyleId>{5C22544A-7EE6-4342-B048-85BDC9FD1C3A}</a:tableStyleId>
              </a:tblPr>
              <a:tblGrid>
                <a:gridCol w="9361040"/>
              </a:tblGrid>
              <a:tr h="432136">
                <a:tc>
                  <a:txBody>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rPr>
                        <a:t>- Постановление Правительства РФ от 01.10.2020 № 1589 «Об утверждении Правил консервации и ликвидации гидротехнических </a:t>
                      </a:r>
                      <a:r>
                        <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rPr>
                        <a:t>сооружений»;</a:t>
                      </a: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rPr>
                        <a:t>   - Приказ Ростехнадзора от 26.11.2020 № 463 «Об утверждении типовой формы решения о консервации и (или) ликвидации гидротехнического сооружения (за исключением судоходных и портовых гидротехнических сооружений)»;</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rPr>
                        <a:t>   - Приказ Ростехнадзора от 26.11.2020 № 464 «Об утверждении Порядка подготовки, представления и учета предложений органов государственной власти, органов местного самоуправления, на территории которых находится гидротехническое сооружение, которое не имеет собственника или собственник которого неизвестен либо от права собственности на которое собственник отказался, о необходимости его консервации и (или) ликвидации (за исключением судоходных и портовых гидротехнических сооружений)»;</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rPr>
                        <a:t> - Приказ </a:t>
                      </a:r>
                      <a:r>
                        <a:rPr kumimoji="0" lang="ru-RU" sz="1400" b="0" i="0" u="none" strike="noStrike" kern="1200" cap="none" normalizeH="0" baseline="0" dirty="0" err="1" smtClean="0">
                          <a:ln>
                            <a:noFill/>
                          </a:ln>
                          <a:solidFill>
                            <a:srgbClr val="000000"/>
                          </a:solidFill>
                          <a:effectLst/>
                          <a:latin typeface="Lato Light" panose="020F0402020204030203" pitchFamily="34" charset="0"/>
                          <a:ea typeface="Cambria Math" pitchFamily="18" charset="0"/>
                          <a:cs typeface="Lato Light" panose="020F0402020204030203" pitchFamily="34" charset="0"/>
                        </a:rPr>
                        <a:t>Ростехнадзора</a:t>
                      </a:r>
                      <a:r>
                        <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rPr>
                        <a:t> от 26.11.2020 № 465 «Об утверждении формы акта обследования гидротехнического сооружения и его территории после осуществления мероприятий по консервации и (или) ликвидации (за исключением судоходных и портовых гидротехнических сооружений)»;</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rPr>
                        <a:t>   - Приказ Ростехнадзора от 04.12.2020 № 497 «Об утверждении формы акта регулярного обследования гидротехнического сооружения (за исключением судоходных и портовых гидротехнических сооружений)»;</a:t>
                      </a:r>
                    </a:p>
                  </a:txBody>
                  <a:tcPr marL="68580" marR="68580" marT="0" marB="0" anchor="ctr">
                    <a:solidFill>
                      <a:schemeClr val="bg1">
                        <a:lumMod val="95000"/>
                      </a:schemeClr>
                    </a:solidFill>
                  </a:tcPr>
                </a:tc>
              </a:tr>
              <a:tr h="432136">
                <a:tc>
                  <a:txBody>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rPr>
                        <a:t>   - Приказ Ростехнадзора от 26.11.2020 № 462 «Об утверждении Требований к содержанию правил эксплуатации гидротехнических сооружений (за исключением судоходных и портовых гидротехнических сооружений)»;</a:t>
                      </a:r>
                    </a:p>
                  </a:txBody>
                  <a:tcPr marL="68580" marR="68580" marT="0" marB="0" anchor="ctr">
                    <a:solidFill>
                      <a:schemeClr val="bg1">
                        <a:lumMod val="95000"/>
                      </a:schemeClr>
                    </a:solidFill>
                  </a:tcPr>
                </a:tc>
              </a:tr>
              <a:tr h="648204">
                <a:tc>
                  <a:txBody>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rPr>
                        <a:t>   - Приказ Ростехнадзора от 14.12.2020 № 522 «Об утверждении Квалификационных требований к специалистам, включаемым в состав экспертных комиссий по проведению государственной экспертизы деклараций безопасности гидротехнических сооружений (за исключением судоходных и портовых гидротехнических сооружений)»;</a:t>
                      </a:r>
                    </a:p>
                  </a:txBody>
                  <a:tcPr marL="68580" marR="68580" marT="0" marB="0" anchor="ctr">
                    <a:solidFill>
                      <a:schemeClr val="bg1">
                        <a:lumMod val="95000"/>
                      </a:schemeClr>
                    </a:solidFill>
                  </a:tcPr>
                </a:tc>
              </a:tr>
              <a:tr h="540060">
                <a:tc>
                  <a:txBody>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rPr>
                        <a:t>   - Приказ Ростехнадзора от 07.12.2020 № 501 «Об утверждении Требований к заключению экспертной комиссии по декларации безопасности гидротехнического сооружения (за исключением судоходных и портовых гидротехнических сооружений)»;</a:t>
                      </a:r>
                    </a:p>
                  </a:txBody>
                  <a:tcPr marL="68580" marR="68580" marT="0" marB="0" anchor="ctr">
                    <a:solidFill>
                      <a:schemeClr val="bg1">
                        <a:lumMod val="95000"/>
                      </a:schemeClr>
                    </a:solidFill>
                  </a:tcPr>
                </a:tc>
              </a:tr>
            </a:tbl>
          </a:graphicData>
        </a:graphic>
      </p:graphicFrame>
      <p:sp>
        <p:nvSpPr>
          <p:cNvPr id="5" name="Номер слайда 4"/>
          <p:cNvSpPr>
            <a:spLocks noGrp="1"/>
          </p:cNvSpPr>
          <p:nvPr>
            <p:ph type="sldNum" sz="quarter" idx="12"/>
          </p:nvPr>
        </p:nvSpPr>
        <p:spPr/>
        <p:txBody>
          <a:bodyPr/>
          <a:lstStyle/>
          <a:p>
            <a:fld id="{B19B0651-EE4F-4900-A07F-96A6BFA9D0F0}" type="slidenum">
              <a:rPr lang="ru-RU" smtClean="0"/>
              <a:t>7</a:t>
            </a:fld>
            <a:endParaRPr lang="ru-RU" dirty="0"/>
          </a:p>
        </p:txBody>
      </p:sp>
    </p:spTree>
    <p:extLst>
      <p:ext uri="{BB962C8B-B14F-4D97-AF65-F5344CB8AC3E}">
        <p14:creationId xmlns:p14="http://schemas.microsoft.com/office/powerpoint/2010/main" val="2507930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Илья\Desktop\ростехнадзорВерхний колонтитул.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66190"/>
            <a:ext cx="9906000" cy="95988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428499" y="368660"/>
            <a:ext cx="7566841" cy="959882"/>
          </a:xfrm>
        </p:spPr>
        <p:txBody>
          <a:bodyPr>
            <a:normAutofit/>
          </a:bodyPr>
          <a:lstStyle/>
          <a:p>
            <a:pPr algn="l"/>
            <a:r>
              <a:rPr lang="ru-RU" sz="1900" dirty="0">
                <a:solidFill>
                  <a:schemeClr val="bg1"/>
                </a:solidFill>
                <a:latin typeface="Lato" panose="020F0502020204030203" pitchFamily="34" charset="0"/>
                <a:cs typeface="Lato" panose="020F0502020204030203" pitchFamily="34" charset="0"/>
              </a:rPr>
              <a:t>НОВОЕ В ЗАКОНОДАТЕЛЬСТВЕ</a:t>
            </a:r>
          </a:p>
        </p:txBody>
      </p:sp>
      <p:pic>
        <p:nvPicPr>
          <p:cNvPr id="3" name="Picture 3" descr="C:\Users\Илья\Desktop\Герб цветн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26088" y="460527"/>
            <a:ext cx="734403" cy="7630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Таблица 20"/>
          <p:cNvGraphicFramePr>
            <a:graphicFrameLocks noGrp="1"/>
          </p:cNvGraphicFramePr>
          <p:nvPr>
            <p:extLst>
              <p:ext uri="{D42A27DB-BD31-4B8C-83A1-F6EECF244321}">
                <p14:modId xmlns:p14="http://schemas.microsoft.com/office/powerpoint/2010/main" val="3118594694"/>
              </p:ext>
            </p:extLst>
          </p:nvPr>
        </p:nvGraphicFramePr>
        <p:xfrm>
          <a:off x="380492" y="1448780"/>
          <a:ext cx="9361040" cy="4776136"/>
        </p:xfrm>
        <a:graphic>
          <a:graphicData uri="http://schemas.openxmlformats.org/drawingml/2006/table">
            <a:tbl>
              <a:tblPr>
                <a:tableStyleId>{5C22544A-7EE6-4342-B048-85BDC9FD1C3A}</a:tableStyleId>
              </a:tblPr>
              <a:tblGrid>
                <a:gridCol w="9361040"/>
              </a:tblGrid>
              <a:tr h="4104456">
                <a:tc>
                  <a:txBody>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rPr>
                        <a:t> </a:t>
                      </a:r>
                      <a:r>
                        <a:rPr kumimoji="0" lang="ru-RU" sz="1400" b="0" i="0" u="none" strike="noStrike" kern="1200" cap="none" spc="0" normalizeH="0" baseline="0" noProof="0" dirty="0" smtClean="0">
                          <a:ln>
                            <a:noFill/>
                          </a:ln>
                          <a:solidFill>
                            <a:srgbClr val="000000"/>
                          </a:solidFill>
                          <a:effectLst/>
                          <a:uLnTx/>
                          <a:uFillTx/>
                          <a:latin typeface="Lato Light" panose="020F0402020204030203" pitchFamily="34" charset="0"/>
                          <a:ea typeface="Cambria Math" pitchFamily="18" charset="0"/>
                          <a:cs typeface="Lato Light" panose="020F0402020204030203" pitchFamily="34" charset="0"/>
                        </a:rPr>
                        <a:t>- Приказ Федеральной службы по экологическому, технологическому и атомному надзору от 14.12.2020 № 523 «Об утверждении порядка формирования и регламента работы экспертных комиссий по проведению государственной экспертизы деклараций безопасности гидротехнических сооружений (за исключением судоходных и портовых гидротехнических сооружений)»;</a:t>
                      </a: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rPr>
                        <a:t>  - Приказ Ростехнадзора от 10.12.2020 № 516 «Об утверждении Методики определения размера вреда, который может быть причинен жизни, здоровью физических лиц, имуществу физических и юридических лиц в результате аварии гидротехнического сооружения (за исключением судоходных и портовых гидротехнических сооружений)»;</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rPr>
                        <a:t>   - Приказ Федеральной службы по экологическому, технологическому и атомному надзору от 09.12.2020 № 509 Об утверждении формы декларации безопасности гидротехнического сооружения (за исключением судоходных и портовых гидротехнических сооружений)»;</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rPr>
                        <a:t>   - Приказ Федеральной службы по экологическому, технологическому и атомному надзору от 04.12.2020 № 496 «Об утверждении Порядка согласования плана мероприятий по обеспечению безопасности гидротехнического сооружения, которое не имеет собственника или собственник которого неизвестен либо от права собственности на которое собственник отказался (за исключением судоходных и портовых гидротехнических сооружений)»;</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ru-RU" sz="1400" b="0" i="0" u="none" strike="noStrike" kern="1200" cap="none" spc="0" normalizeH="0" baseline="0" noProof="0" dirty="0" smtClean="0">
                          <a:ln>
                            <a:noFill/>
                          </a:ln>
                          <a:solidFill>
                            <a:srgbClr val="000000"/>
                          </a:solidFill>
                          <a:effectLst/>
                          <a:uLnTx/>
                          <a:uFillTx/>
                          <a:latin typeface="Lato Light" panose="020F0402020204030203" pitchFamily="34" charset="0"/>
                          <a:ea typeface="Cambria Math" pitchFamily="18" charset="0"/>
                          <a:cs typeface="Lato Light" panose="020F0402020204030203" pitchFamily="34" charset="0"/>
                        </a:rPr>
                        <a:t>- Приказ Федеральной службы по экологическому, технологическому и атомному надзору от 07.12.2020 № 499 «Об утверждении формы представления сведений о гидротехническом сооружении, необходимых для формирования и ведения Российского регистра гидротехнических сооружений»;</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ru-RU" sz="1400" b="0" i="0" u="none" strike="noStrike" kern="1200" cap="none" spc="0" normalizeH="0" baseline="0" noProof="0" dirty="0" smtClean="0">
                          <a:ln>
                            <a:noFill/>
                          </a:ln>
                          <a:solidFill>
                            <a:srgbClr val="000000"/>
                          </a:solidFill>
                          <a:effectLst/>
                          <a:uLnTx/>
                          <a:uFillTx/>
                          <a:latin typeface="Lato Light" panose="020F0402020204030203" pitchFamily="34" charset="0"/>
                          <a:ea typeface="Cambria Math" pitchFamily="18" charset="0"/>
                          <a:cs typeface="Lato Light" panose="020F0402020204030203" pitchFamily="34" charset="0"/>
                        </a:rPr>
                        <a:t>   - Приказ Федеральной службы по экологическому, технологическому и атомному надзору от 28.10.2016 № 441 «Об утверждении Административного регламента Федеральной службы по экологическому, технологическому и атомному надзору по предоставлению государственной услуги по представлению сведений из Российского регистра гидротехнических сооружений»; </a:t>
                      </a:r>
                    </a:p>
                  </a:txBody>
                  <a:tcPr marL="68580" marR="68580" marT="0" marB="0" anchor="ctr">
                    <a:solidFill>
                      <a:schemeClr val="bg1">
                        <a:lumMod val="95000"/>
                      </a:schemeClr>
                    </a:solidFill>
                  </a:tcPr>
                </a:tc>
              </a:tr>
              <a:tr h="295576">
                <a:tc>
                  <a:txBody>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txBody>
                  <a:tcPr marL="68580" marR="68580" marT="0" marB="0" anchor="ctr">
                    <a:solidFill>
                      <a:schemeClr val="bg1">
                        <a:lumMod val="95000"/>
                      </a:schemeClr>
                    </a:solidFill>
                  </a:tcPr>
                </a:tc>
              </a:tr>
            </a:tbl>
          </a:graphicData>
        </a:graphic>
      </p:graphicFrame>
      <p:sp>
        <p:nvSpPr>
          <p:cNvPr id="5" name="Номер слайда 4"/>
          <p:cNvSpPr>
            <a:spLocks noGrp="1"/>
          </p:cNvSpPr>
          <p:nvPr>
            <p:ph type="sldNum" sz="quarter" idx="12"/>
          </p:nvPr>
        </p:nvSpPr>
        <p:spPr/>
        <p:txBody>
          <a:bodyPr/>
          <a:lstStyle/>
          <a:p>
            <a:fld id="{B19B0651-EE4F-4900-A07F-96A6BFA9D0F0}" type="slidenum">
              <a:rPr lang="ru-RU" smtClean="0"/>
              <a:t>8</a:t>
            </a:fld>
            <a:endParaRPr lang="ru-RU" dirty="0"/>
          </a:p>
        </p:txBody>
      </p:sp>
    </p:spTree>
    <p:extLst>
      <p:ext uri="{BB962C8B-B14F-4D97-AF65-F5344CB8AC3E}">
        <p14:creationId xmlns:p14="http://schemas.microsoft.com/office/powerpoint/2010/main" val="3189517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Илья\Desktop\ростехнадзорВерхний колонтитул.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66190"/>
            <a:ext cx="9906000" cy="95988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428499" y="368660"/>
            <a:ext cx="7566841" cy="959882"/>
          </a:xfrm>
        </p:spPr>
        <p:txBody>
          <a:bodyPr>
            <a:normAutofit/>
          </a:bodyPr>
          <a:lstStyle/>
          <a:p>
            <a:pPr algn="l"/>
            <a:r>
              <a:rPr lang="ru-RU" sz="1900" dirty="0">
                <a:solidFill>
                  <a:schemeClr val="bg1"/>
                </a:solidFill>
                <a:latin typeface="Lato" panose="020F0502020204030203" pitchFamily="34" charset="0"/>
                <a:cs typeface="Lato" panose="020F0502020204030203" pitchFamily="34" charset="0"/>
              </a:rPr>
              <a:t>НОВОЕ В ЗАКОНОДАТЕЛЬСТВЕ</a:t>
            </a:r>
          </a:p>
        </p:txBody>
      </p:sp>
      <p:pic>
        <p:nvPicPr>
          <p:cNvPr id="3" name="Picture 3" descr="C:\Users\Илья\Desktop\Герб цветн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26088" y="460527"/>
            <a:ext cx="734403" cy="7630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Таблица 20"/>
          <p:cNvGraphicFramePr>
            <a:graphicFrameLocks noGrp="1"/>
          </p:cNvGraphicFramePr>
          <p:nvPr>
            <p:extLst>
              <p:ext uri="{D42A27DB-BD31-4B8C-83A1-F6EECF244321}">
                <p14:modId xmlns:p14="http://schemas.microsoft.com/office/powerpoint/2010/main" val="2745478956"/>
              </p:ext>
            </p:extLst>
          </p:nvPr>
        </p:nvGraphicFramePr>
        <p:xfrm>
          <a:off x="380492" y="1448780"/>
          <a:ext cx="9361040" cy="2346960"/>
        </p:xfrm>
        <a:graphic>
          <a:graphicData uri="http://schemas.openxmlformats.org/drawingml/2006/table">
            <a:tbl>
              <a:tblPr>
                <a:tableStyleId>{5C22544A-7EE6-4342-B048-85BDC9FD1C3A}</a:tableStyleId>
              </a:tblPr>
              <a:tblGrid>
                <a:gridCol w="9361040"/>
              </a:tblGrid>
              <a:tr h="295576">
                <a:tc>
                  <a:txBody>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rPr>
                        <a:t>   - Приказ Ростехнадзора от 12.08.2015 № 312 «Об утверждении Административного регламента Федеральной службы по экологическому, технологическому и атомному надзору по предоставлению государственной услуги по утверждению деклараций безопасности поднадзорных гидротехнических сооружений, находящихся в эксплуатации»;</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rPr>
                        <a:t>   - Приказ Федеральной службы по экологическому, технологическому и атомному надзору от 02.10.2015 № 394 «Об утверждении Административного регламента Федеральной службы по экологическому, технологическому и атомному надзору по предоставлению государственной услуги по выдаче разрешений на эксплуатацию гидротехнических сооружений (за исключением судоходных и портовых гидротехнических сооружений)»;</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rPr>
                        <a:t>- «Административный регламент исполнения Федеральной службой по экологическому, технологическому и атомному надзору государственной функции по осуществлению  федерального государственного надзора в области безопасности гидротехнических сооружений (за исключением судоходных и портовых гидротехнических сооружений)», утвержденный приказом Федеральной службы по экологическому, технологическому и атомному надзору от 24.02.2016 № 67;</a:t>
                      </a:r>
                    </a:p>
                  </a:txBody>
                  <a:tcPr marL="68580" marR="68580" marT="0" marB="0" anchor="ctr">
                    <a:solidFill>
                      <a:schemeClr val="bg1">
                        <a:lumMod val="95000"/>
                      </a:schemeClr>
                    </a:solidFill>
                  </a:tcPr>
                </a:tc>
              </a:tr>
            </a:tbl>
          </a:graphicData>
        </a:graphic>
      </p:graphicFrame>
      <p:sp>
        <p:nvSpPr>
          <p:cNvPr id="5" name="Номер слайда 4"/>
          <p:cNvSpPr>
            <a:spLocks noGrp="1"/>
          </p:cNvSpPr>
          <p:nvPr>
            <p:ph type="sldNum" sz="quarter" idx="12"/>
          </p:nvPr>
        </p:nvSpPr>
        <p:spPr/>
        <p:txBody>
          <a:bodyPr/>
          <a:lstStyle/>
          <a:p>
            <a:fld id="{B19B0651-EE4F-4900-A07F-96A6BFA9D0F0}" type="slidenum">
              <a:rPr lang="ru-RU" smtClean="0"/>
              <a:t>9</a:t>
            </a:fld>
            <a:endParaRPr lang="ru-RU" dirty="0"/>
          </a:p>
        </p:txBody>
      </p:sp>
    </p:spTree>
    <p:extLst>
      <p:ext uri="{BB962C8B-B14F-4D97-AF65-F5344CB8AC3E}">
        <p14:creationId xmlns:p14="http://schemas.microsoft.com/office/powerpoint/2010/main" val="119882467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12975</TotalTime>
  <Words>1606</Words>
  <Application>Microsoft Office PowerPoint</Application>
  <PresentationFormat>Лист A4 (210x297 мм)</PresentationFormat>
  <Paragraphs>205</Paragraphs>
  <Slides>9</Slides>
  <Notes>9</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9</vt:i4>
      </vt:variant>
    </vt:vector>
  </HeadingPairs>
  <TitlesOfParts>
    <vt:vector size="16" baseType="lpstr">
      <vt:lpstr>Arial</vt:lpstr>
      <vt:lpstr>Lato Light</vt:lpstr>
      <vt:lpstr>Lato</vt:lpstr>
      <vt:lpstr>Times New Roman</vt:lpstr>
      <vt:lpstr>Cambria Math</vt:lpstr>
      <vt:lpstr>Calibri</vt:lpstr>
      <vt:lpstr>Тема Office</vt:lpstr>
      <vt:lpstr>НОВОЕ В ЗАКОНОДАТЕЛЬСТВЕ</vt:lpstr>
      <vt:lpstr>НОВОЕ В ЗАКОНОДАТЕЛЬСТВЕ</vt:lpstr>
      <vt:lpstr>НОВОЕ В ЗАКОНОДАТЕЛЬСТВЕ</vt:lpstr>
      <vt:lpstr>НОВОЕ В ЗАКОНОДАТЕЛЬСТВЕ</vt:lpstr>
      <vt:lpstr>НОВОЕ В ЗАКОНОДАТЕЛЬСТВЕ</vt:lpstr>
      <vt:lpstr>НОВОЕ В ЗАКОНОДАТЕЛЬСТВЕ</vt:lpstr>
      <vt:lpstr>НОВОЕ В ЗАКОНОДАТЕЛЬСТВЕ</vt:lpstr>
      <vt:lpstr>НОВОЕ В ЗАКОНОДАТЕЛЬСТВЕ</vt:lpstr>
      <vt:lpstr>НОВОЕ В ЗАКОНОДАТЕЛЬСТВЕ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КОЛИЧЕСТВО ОПАСТНЫХ ПРОИЗВОДСТВЕННЫХ ОБЪЕКТОВ</dc:title>
  <dc:creator>Ксения</dc:creator>
  <cp:lastModifiedBy>Загребельная Ольга Владимировна</cp:lastModifiedBy>
  <cp:revision>755</cp:revision>
  <cp:lastPrinted>2021-01-25T08:49:00Z</cp:lastPrinted>
  <dcterms:created xsi:type="dcterms:W3CDTF">2018-02-26T10:08:29Z</dcterms:created>
  <dcterms:modified xsi:type="dcterms:W3CDTF">2022-02-16T07:42:19Z</dcterms:modified>
</cp:coreProperties>
</file>